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318" r:id="rId2"/>
    <p:sldId id="319" r:id="rId3"/>
    <p:sldId id="292" r:id="rId4"/>
    <p:sldId id="328" r:id="rId5"/>
    <p:sldId id="316" r:id="rId6"/>
    <p:sldId id="350" r:id="rId7"/>
    <p:sldId id="297" r:id="rId8"/>
    <p:sldId id="367" r:id="rId9"/>
    <p:sldId id="310" r:id="rId10"/>
    <p:sldId id="371" r:id="rId11"/>
    <p:sldId id="351" r:id="rId12"/>
    <p:sldId id="352" r:id="rId13"/>
    <p:sldId id="353" r:id="rId14"/>
    <p:sldId id="354" r:id="rId15"/>
    <p:sldId id="355" r:id="rId16"/>
    <p:sldId id="356" r:id="rId17"/>
    <p:sldId id="368" r:id="rId18"/>
    <p:sldId id="378" r:id="rId19"/>
    <p:sldId id="379" r:id="rId20"/>
    <p:sldId id="381" r:id="rId21"/>
    <p:sldId id="334" r:id="rId22"/>
    <p:sldId id="388" r:id="rId23"/>
    <p:sldId id="372" r:id="rId24"/>
    <p:sldId id="358" r:id="rId25"/>
    <p:sldId id="357" r:id="rId26"/>
    <p:sldId id="373" r:id="rId27"/>
    <p:sldId id="360" r:id="rId28"/>
    <p:sldId id="361" r:id="rId29"/>
    <p:sldId id="362" r:id="rId30"/>
    <p:sldId id="302" r:id="rId31"/>
    <p:sldId id="382" r:id="rId32"/>
    <p:sldId id="383" r:id="rId33"/>
    <p:sldId id="384" r:id="rId34"/>
    <p:sldId id="385" r:id="rId35"/>
    <p:sldId id="386" r:id="rId36"/>
    <p:sldId id="387" r:id="rId37"/>
    <p:sldId id="311" r:id="rId38"/>
    <p:sldId id="309" r:id="rId39"/>
    <p:sldId id="369" r:id="rId40"/>
    <p:sldId id="370" r:id="rId41"/>
    <p:sldId id="335" r:id="rId42"/>
    <p:sldId id="374" r:id="rId43"/>
    <p:sldId id="377" r:id="rId44"/>
    <p:sldId id="376" r:id="rId45"/>
    <p:sldId id="375" r:id="rId46"/>
    <p:sldId id="380" r:id="rId47"/>
    <p:sldId id="366" r:id="rId48"/>
    <p:sldId id="321" r:id="rId4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54A3DD4-4055-4763-95F4-3469A8B9F1E8}">
          <p14:sldIdLst>
            <p14:sldId id="318"/>
            <p14:sldId id="319"/>
            <p14:sldId id="292"/>
            <p14:sldId id="328"/>
            <p14:sldId id="316"/>
            <p14:sldId id="350"/>
            <p14:sldId id="297"/>
            <p14:sldId id="367"/>
            <p14:sldId id="310"/>
            <p14:sldId id="371"/>
            <p14:sldId id="351"/>
            <p14:sldId id="352"/>
            <p14:sldId id="353"/>
            <p14:sldId id="354"/>
            <p14:sldId id="355"/>
            <p14:sldId id="356"/>
            <p14:sldId id="368"/>
            <p14:sldId id="378"/>
            <p14:sldId id="379"/>
            <p14:sldId id="381"/>
            <p14:sldId id="334"/>
            <p14:sldId id="388"/>
            <p14:sldId id="372"/>
            <p14:sldId id="358"/>
            <p14:sldId id="357"/>
            <p14:sldId id="373"/>
            <p14:sldId id="360"/>
            <p14:sldId id="361"/>
            <p14:sldId id="362"/>
            <p14:sldId id="302"/>
            <p14:sldId id="382"/>
            <p14:sldId id="383"/>
            <p14:sldId id="384"/>
            <p14:sldId id="385"/>
            <p14:sldId id="386"/>
            <p14:sldId id="387"/>
            <p14:sldId id="311"/>
            <p14:sldId id="309"/>
            <p14:sldId id="369"/>
            <p14:sldId id="370"/>
            <p14:sldId id="335"/>
            <p14:sldId id="374"/>
            <p14:sldId id="377"/>
            <p14:sldId id="376"/>
            <p14:sldId id="375"/>
            <p14:sldId id="380"/>
            <p14:sldId id="366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838"/>
    <a:srgbClr val="FFFFFF"/>
    <a:srgbClr val="404040"/>
    <a:srgbClr val="E7E6E6"/>
    <a:srgbClr val="44546A"/>
    <a:srgbClr val="0C2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277B4-7F1D-4B25-BC32-BE6C23615F28}" v="3" dt="2022-01-22T08:57:03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 snapToGrid="0" showGuides="1">
      <p:cViewPr varScale="1">
        <p:scale>
          <a:sx n="85" d="100"/>
          <a:sy n="85" d="100"/>
        </p:scale>
        <p:origin x="1157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none" spc="2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데이터 셋에 따른 </a:t>
            </a:r>
            <a:r>
              <a:rPr lang="en-US"/>
              <a:t>RMSE, R2</a:t>
            </a:r>
            <a:r>
              <a:rPr lang="ko-KR"/>
              <a:t>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none" spc="2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Sheet1!$B$14</c:f>
              <c:strCache>
                <c:ptCount val="1"/>
                <c:pt idx="0">
                  <c:v>RMSE</c:v>
                </c:pt>
              </c:strCache>
            </c:strRef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Sheet1!$A$15:$A$17</c:f>
              <c:strCache>
                <c:ptCount val="3"/>
                <c:pt idx="0">
                  <c:v>파생변수 추가 전</c:v>
                </c:pt>
                <c:pt idx="1">
                  <c:v>파생변수 추가 후 </c:v>
                </c:pt>
                <c:pt idx="2">
                  <c:v>크롤링 거리데이터</c:v>
                </c:pt>
              </c:strCache>
            </c:strRef>
          </c:cat>
          <c:val>
            <c:numRef>
              <c:f>Sheet1!$B$15:$B$17</c:f>
              <c:numCache>
                <c:formatCode>General</c:formatCode>
                <c:ptCount val="3"/>
                <c:pt idx="0">
                  <c:v>8.1261050000000008</c:v>
                </c:pt>
                <c:pt idx="1">
                  <c:v>7.9338759999999997</c:v>
                </c:pt>
                <c:pt idx="2">
                  <c:v>7.2438130000000003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B0-48D6-AB80-F6C851DC8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2375103"/>
        <c:axId val="1182023695"/>
      </c:lineChart>
      <c:lineChart>
        <c:grouping val="stacked"/>
        <c:varyColors val="0"/>
        <c:ser>
          <c:idx val="1"/>
          <c:order val="1"/>
          <c:tx>
            <c:strRef>
              <c:f>Sheet1!$C$14</c:f>
              <c:strCache>
                <c:ptCount val="1"/>
                <c:pt idx="0">
                  <c:v>R2</c:v>
                </c:pt>
              </c:strCache>
            </c:strRef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Sheet1!$A$15:$A$17</c:f>
              <c:strCache>
                <c:ptCount val="3"/>
                <c:pt idx="0">
                  <c:v>파생변수 추가 전</c:v>
                </c:pt>
                <c:pt idx="1">
                  <c:v>파생변수 추가 후 </c:v>
                </c:pt>
                <c:pt idx="2">
                  <c:v>크롤링 거리데이터</c:v>
                </c:pt>
              </c:strCache>
            </c:strRef>
          </c:cat>
          <c:val>
            <c:numRef>
              <c:f>Sheet1!$C$15:$C$17</c:f>
              <c:numCache>
                <c:formatCode>General</c:formatCode>
                <c:ptCount val="3"/>
                <c:pt idx="0">
                  <c:v>0.30368800000000001</c:v>
                </c:pt>
                <c:pt idx="1">
                  <c:v>0.35382400000000003</c:v>
                </c:pt>
                <c:pt idx="2">
                  <c:v>0.38294600000000001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B0-48D6-AB80-F6C851DC8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2022031"/>
        <c:axId val="1182026191"/>
      </c:lineChart>
      <c:catAx>
        <c:axId val="962375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2023695"/>
        <c:crosses val="autoZero"/>
        <c:auto val="1"/>
        <c:lblAlgn val="ctr"/>
        <c:lblOffset val="100"/>
        <c:noMultiLvlLbl val="0"/>
      </c:catAx>
      <c:valAx>
        <c:axId val="1182023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62375103"/>
        <c:crosses val="autoZero"/>
        <c:crossBetween val="between"/>
      </c:valAx>
      <c:valAx>
        <c:axId val="1182026191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2022031"/>
        <c:crosses val="max"/>
        <c:crossBetween val="between"/>
      </c:valAx>
      <c:catAx>
        <c:axId val="11820220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820261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 sz="1000"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E7F4DC-4A89-437C-B6F9-7B8817482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E2ED64-E069-4664-A6D5-DEC70119E2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9CBF6AD-401A-4706-AB5D-B02D778A14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211C0-867F-4BBC-9ADB-225BB7858DB5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4451D-70C0-4B65-BE66-EF2EDC729F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9EDA4-95D8-4A67-990D-8B2CE119A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830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E61E6-B601-4914-8624-2D4BB4799B2F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CACBC-2FC0-425A-9995-12CB8A47F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13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C797-1859-47FD-86FC-2219A62247F5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4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2D2F-F886-4463-A943-32CF462364BB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5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7EDB-B46E-48DF-A34B-CC112C8083E9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0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DFA7-F452-4E5C-AAB9-E8846D0A172E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5407" y="6356352"/>
            <a:ext cx="222885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BC950A-460C-4DA9-B3ED-6B90B81FE76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4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BBBA-3FC9-457F-B579-91A3BD08B28F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82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7335-D03F-42C4-9BB7-AAF3FA05876E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08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3DC6-61A7-494E-9303-5B87F0D820A5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2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ED163-6A84-4672-9B0C-9ED038E882B3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1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6E79-F226-4895-8730-92E00BE30C34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300C-8F69-4D79-A76A-BC1E95F6F0B1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5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14580-9A0A-475C-A965-8C6F85BD87D6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9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052F9-93A5-4178-8262-AF94069EAD3D}" type="datetime1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38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iz.newdaily.co.kr/site/data/html/2021/12/29/2021122900158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6858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147226" y="0"/>
            <a:ext cx="12237081" cy="685800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0607" y="3560902"/>
            <a:ext cx="4017446" cy="1200329"/>
          </a:xfr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프로젝트</a:t>
            </a:r>
            <a:br>
              <a:rPr lang="en-US" altLang="ko-KR" sz="3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ko-KR" altLang="en-US" sz="4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배송시간 예측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909220" y="4880777"/>
            <a:ext cx="7429500" cy="2585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r>
              <a:rPr lang="ko-KR" altLang="en-US" sz="1200" b="1" dirty="0">
                <a:solidFill>
                  <a:schemeClr val="bg1"/>
                </a:solidFill>
              </a:rPr>
              <a:t>조 </a:t>
            </a:r>
            <a:r>
              <a:rPr lang="en-US" altLang="ko-KR" sz="1200" b="1" dirty="0">
                <a:solidFill>
                  <a:schemeClr val="bg1"/>
                </a:solidFill>
              </a:rPr>
              <a:t>- </a:t>
            </a:r>
            <a:r>
              <a:rPr lang="ko-KR" altLang="en-US" sz="1200" b="1" dirty="0">
                <a:solidFill>
                  <a:schemeClr val="bg1"/>
                </a:solidFill>
              </a:rPr>
              <a:t>김강현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김주성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</a:rPr>
              <a:t>이힘찬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</a:rPr>
              <a:t>윤민우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</a:rPr>
              <a:t>임윤정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EA7AA-6295-4A64-80E0-D7B795EE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59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76432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125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Collecting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3000" y="1978287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BDFC65-D0B8-4A88-8D0D-3E3D29F955F1}"/>
              </a:ext>
            </a:extLst>
          </p:cNvPr>
          <p:cNvGrpSpPr/>
          <p:nvPr/>
        </p:nvGrpSpPr>
        <p:grpSpPr>
          <a:xfrm>
            <a:off x="1806428" y="2153906"/>
            <a:ext cx="6293143" cy="3978673"/>
            <a:chOff x="2698217" y="3116173"/>
            <a:chExt cx="4528818" cy="272530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217" y="3116173"/>
              <a:ext cx="4528818" cy="272530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166169" y="5335588"/>
              <a:ext cx="595484" cy="18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(99441, 5)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21353" y="5331342"/>
              <a:ext cx="708536" cy="18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(1000163, 5)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61855" y="4281460"/>
              <a:ext cx="652009" cy="18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(112650, 7)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30195" y="3231596"/>
              <a:ext cx="652009" cy="18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(103886, 5)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82569" y="4287838"/>
              <a:ext cx="595484" cy="18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(99224, 7)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71161" y="4277242"/>
              <a:ext cx="595484" cy="18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(99441, 8)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10033" y="3237984"/>
              <a:ext cx="538958" cy="18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(2951, 9)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12180" y="4281460"/>
              <a:ext cx="538958" cy="18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(3095, 4)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04962" y="1408840"/>
            <a:ext cx="792000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2400" b="1" dirty="0">
                <a:solidFill>
                  <a:srgbClr val="404040"/>
                </a:solidFill>
              </a:rPr>
              <a:t>Brazilian E-Commerce Public Dataset by </a:t>
            </a:r>
            <a:r>
              <a:rPr lang="en-US" altLang="ko-KR" sz="2400" b="1" dirty="0" err="1">
                <a:solidFill>
                  <a:srgbClr val="404040"/>
                </a:solidFill>
              </a:rPr>
              <a:t>Olist</a:t>
            </a:r>
            <a:endParaRPr lang="en-US" altLang="ko-KR" sz="2400" b="1" dirty="0">
              <a:solidFill>
                <a:srgbClr val="40404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25356" y="6077366"/>
            <a:ext cx="30918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b="1" u="sng" dirty="0">
                <a:solidFill>
                  <a:srgbClr val="FFC000"/>
                </a:solidFill>
              </a:rPr>
              <a:t>https://www.kaggle.com/olistbr/brazilian-ecommerce</a:t>
            </a:r>
            <a:endParaRPr lang="ko-KR" altLang="en-US" sz="900" b="1" u="sng" dirty="0">
              <a:solidFill>
                <a:srgbClr val="FFC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3D41F9-FD3E-4205-BE69-0830AC07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ECAF35-0957-4AE1-A9A9-8C61BB642E49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김주성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955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9035BE-AC30-4814-8CCA-6703EB05E9DC}"/>
              </a:ext>
            </a:extLst>
          </p:cNvPr>
          <p:cNvSpPr/>
          <p:nvPr/>
        </p:nvSpPr>
        <p:spPr>
          <a:xfrm>
            <a:off x="1455928" y="2098408"/>
            <a:ext cx="6994144" cy="412089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382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68D501-5642-4982-8478-0AB90A6428EF}"/>
              </a:ext>
            </a:extLst>
          </p:cNvPr>
          <p:cNvGraphicFramePr>
            <a:graphicFrameLocks noGrp="1"/>
          </p:cNvGraphicFramePr>
          <p:nvPr/>
        </p:nvGraphicFramePr>
        <p:xfrm>
          <a:off x="1606551" y="3428999"/>
          <a:ext cx="1313433" cy="1367512"/>
        </p:xfrm>
        <a:graphic>
          <a:graphicData uri="http://schemas.openxmlformats.org/drawingml/2006/table">
            <a:tbl>
              <a:tblPr/>
              <a:tblGrid>
                <a:gridCol w="1313433">
                  <a:extLst>
                    <a:ext uri="{9D8B030D-6E8A-4147-A177-3AD203B41FA5}">
                      <a16:colId xmlns:a16="http://schemas.microsoft.com/office/drawing/2014/main" val="531989219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olist_order_reviews_dataset</a:t>
                      </a: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77838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31685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55169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review_score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27489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review_comment_title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35089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review_comment_message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24299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review_creation_date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04521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review_answer_timestamp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592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BCF649-8352-475B-9F8C-8C3DACE36658}"/>
              </a:ext>
            </a:extLst>
          </p:cNvPr>
          <p:cNvGraphicFramePr>
            <a:graphicFrameLocks noGrp="1"/>
          </p:cNvGraphicFramePr>
          <p:nvPr/>
        </p:nvGraphicFramePr>
        <p:xfrm>
          <a:off x="3208985" y="3380231"/>
          <a:ext cx="1509320" cy="1538451"/>
        </p:xfrm>
        <a:graphic>
          <a:graphicData uri="http://schemas.openxmlformats.org/drawingml/2006/table">
            <a:tbl>
              <a:tblPr/>
              <a:tblGrid>
                <a:gridCol w="1509320">
                  <a:extLst>
                    <a:ext uri="{9D8B030D-6E8A-4147-A177-3AD203B41FA5}">
                      <a16:colId xmlns:a16="http://schemas.microsoft.com/office/drawing/2014/main" val="306771598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09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1019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6282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4146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order_purchase_timestamp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91163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order_approved_at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2879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order_delivered_carrier_date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71539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order_delivered_customer_date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51323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order_estimated_delivery_date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74285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4D45E53-9E57-403D-BE75-87FA204BE8CC}"/>
              </a:ext>
            </a:extLst>
          </p:cNvPr>
          <p:cNvGraphicFramePr>
            <a:graphicFrameLocks noGrp="1"/>
          </p:cNvGraphicFramePr>
          <p:nvPr/>
        </p:nvGraphicFramePr>
        <p:xfrm>
          <a:off x="3208985" y="2281074"/>
          <a:ext cx="1509320" cy="953623"/>
        </p:xfrm>
        <a:graphic>
          <a:graphicData uri="http://schemas.openxmlformats.org/drawingml/2006/table">
            <a:tbl>
              <a:tblPr/>
              <a:tblGrid>
                <a:gridCol w="1509320">
                  <a:extLst>
                    <a:ext uri="{9D8B030D-6E8A-4147-A177-3AD203B41FA5}">
                      <a16:colId xmlns:a16="http://schemas.microsoft.com/office/drawing/2014/main" val="4036195642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olist_order_payments_dataset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29235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19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payment_sequential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2658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payment_type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564537"/>
                  </a:ext>
                </a:extLst>
              </a:tr>
              <a:tr h="1420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payment_installments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258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5006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524718-CEB2-4DB8-AB9A-00DBF2D0D1A8}"/>
              </a:ext>
            </a:extLst>
          </p:cNvPr>
          <p:cNvGraphicFramePr>
            <a:graphicFrameLocks noGrp="1"/>
          </p:cNvGraphicFramePr>
          <p:nvPr/>
        </p:nvGraphicFramePr>
        <p:xfrm>
          <a:off x="5063647" y="3903994"/>
          <a:ext cx="1443538" cy="1367512"/>
        </p:xfrm>
        <a:graphic>
          <a:graphicData uri="http://schemas.openxmlformats.org/drawingml/2006/table">
            <a:tbl>
              <a:tblPr/>
              <a:tblGrid>
                <a:gridCol w="1443538">
                  <a:extLst>
                    <a:ext uri="{9D8B030D-6E8A-4147-A177-3AD203B41FA5}">
                      <a16:colId xmlns:a16="http://schemas.microsoft.com/office/drawing/2014/main" val="4074786703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olist_order_items_dataset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6862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52009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order_item_id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18230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48311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37227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shipping_limit_date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170872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65298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8835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59D9ED6-2753-47D8-BFDE-C13D9BD520A8}"/>
              </a:ext>
            </a:extLst>
          </p:cNvPr>
          <p:cNvGraphicFramePr>
            <a:graphicFrameLocks noGrp="1"/>
          </p:cNvGraphicFramePr>
          <p:nvPr/>
        </p:nvGraphicFramePr>
        <p:xfrm>
          <a:off x="6759111" y="3846487"/>
          <a:ext cx="1566912" cy="854695"/>
        </p:xfrm>
        <a:graphic>
          <a:graphicData uri="http://schemas.openxmlformats.org/drawingml/2006/table">
            <a:tbl>
              <a:tblPr/>
              <a:tblGrid>
                <a:gridCol w="1566912">
                  <a:extLst>
                    <a:ext uri="{9D8B030D-6E8A-4147-A177-3AD203B41FA5}">
                      <a16:colId xmlns:a16="http://schemas.microsoft.com/office/drawing/2014/main" val="3159607016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olist_sellers_dataset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03296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72878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seller_zip_code_prefix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42909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seller_city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048166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8572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E581BBD-920A-4DC3-8B5D-48227B5D50C3}"/>
              </a:ext>
            </a:extLst>
          </p:cNvPr>
          <p:cNvGraphicFramePr>
            <a:graphicFrameLocks noGrp="1"/>
          </p:cNvGraphicFramePr>
          <p:nvPr/>
        </p:nvGraphicFramePr>
        <p:xfrm>
          <a:off x="6795009" y="5034954"/>
          <a:ext cx="1531014" cy="1025634"/>
        </p:xfrm>
        <a:graphic>
          <a:graphicData uri="http://schemas.openxmlformats.org/drawingml/2006/table">
            <a:tbl>
              <a:tblPr/>
              <a:tblGrid>
                <a:gridCol w="1531014">
                  <a:extLst>
                    <a:ext uri="{9D8B030D-6E8A-4147-A177-3AD203B41FA5}">
                      <a16:colId xmlns:a16="http://schemas.microsoft.com/office/drawing/2014/main" val="2630777735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olist_geolocation_dataset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64057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geolocation_zip_code_prefix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0079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80627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207585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geolocation_city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260822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geolocation_state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35636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1E76537-7D59-4F98-A0E1-9BA24362A4A3}"/>
              </a:ext>
            </a:extLst>
          </p:cNvPr>
          <p:cNvGraphicFramePr>
            <a:graphicFrameLocks noGrp="1"/>
          </p:cNvGraphicFramePr>
          <p:nvPr/>
        </p:nvGraphicFramePr>
        <p:xfrm>
          <a:off x="3208985" y="5003526"/>
          <a:ext cx="1509320" cy="941904"/>
        </p:xfrm>
        <a:graphic>
          <a:graphicData uri="http://schemas.openxmlformats.org/drawingml/2006/table">
            <a:tbl>
              <a:tblPr/>
              <a:tblGrid>
                <a:gridCol w="1509320">
                  <a:extLst>
                    <a:ext uri="{9D8B030D-6E8A-4147-A177-3AD203B41FA5}">
                      <a16:colId xmlns:a16="http://schemas.microsoft.com/office/drawing/2014/main" val="101002893"/>
                    </a:ext>
                  </a:extLst>
                </a:gridCol>
              </a:tblGrid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olist_customers_dataset</a:t>
                      </a:r>
                    </a:p>
                  </a:txBody>
                  <a:tcPr marL="5414" marR="5414" marT="5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270213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11414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customer_unique_id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39765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customer_zip_code_prefix</a:t>
                      </a: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204598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sng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customer_city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435655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76803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8A19BAC-332B-4FA7-AB2E-FD964C014087}"/>
              </a:ext>
            </a:extLst>
          </p:cNvPr>
          <p:cNvGraphicFramePr>
            <a:graphicFrameLocks noGrp="1"/>
          </p:cNvGraphicFramePr>
          <p:nvPr/>
        </p:nvGraphicFramePr>
        <p:xfrm>
          <a:off x="5063647" y="2229172"/>
          <a:ext cx="1414667" cy="1538450"/>
        </p:xfrm>
        <a:graphic>
          <a:graphicData uri="http://schemas.openxmlformats.org/drawingml/2006/table">
            <a:tbl>
              <a:tblPr/>
              <a:tblGrid>
                <a:gridCol w="1414667">
                  <a:extLst>
                    <a:ext uri="{9D8B030D-6E8A-4147-A177-3AD203B41FA5}">
                      <a16:colId xmlns:a16="http://schemas.microsoft.com/office/drawing/2014/main" val="2833267197"/>
                    </a:ext>
                  </a:extLst>
                </a:gridCol>
              </a:tblGrid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olist_products_dataset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386026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9488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48199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product_name_lenght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47609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product_description_lenght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33444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product_photos_qty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394092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product_weight_g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548621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product_length_cm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855529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product_height_cm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88451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product_width_cm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461484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9F29958-661E-4A90-BD26-210323072A03}"/>
              </a:ext>
            </a:extLst>
          </p:cNvPr>
          <p:cNvGraphicFramePr>
            <a:graphicFrameLocks noGrp="1"/>
          </p:cNvGraphicFramePr>
          <p:nvPr/>
        </p:nvGraphicFramePr>
        <p:xfrm>
          <a:off x="6759110" y="2239803"/>
          <a:ext cx="1566913" cy="555433"/>
        </p:xfrm>
        <a:graphic>
          <a:graphicData uri="http://schemas.openxmlformats.org/drawingml/2006/table">
            <a:tbl>
              <a:tblPr/>
              <a:tblGrid>
                <a:gridCol w="1566913">
                  <a:extLst>
                    <a:ext uri="{9D8B030D-6E8A-4147-A177-3AD203B41FA5}">
                      <a16:colId xmlns:a16="http://schemas.microsoft.com/office/drawing/2014/main" val="3240326174"/>
                    </a:ext>
                  </a:extLst>
                </a:gridCol>
              </a:tblGrid>
              <a:tr h="237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translation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740888"/>
                  </a:ext>
                </a:extLst>
              </a:tr>
              <a:tr h="1531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5281" marR="5281" marT="52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878167"/>
                  </a:ext>
                </a:extLst>
              </a:tr>
              <a:tr h="1531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product_category_name_english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81" marR="5281" marT="52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06683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CD3484-18FC-46B7-BDF8-6B06640F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18E9C-579D-4DB8-9F95-11F4BF0C72C5}"/>
              </a:ext>
            </a:extLst>
          </p:cNvPr>
          <p:cNvSpPr txBox="1"/>
          <p:nvPr/>
        </p:nvSpPr>
        <p:spPr>
          <a:xfrm>
            <a:off x="1359432" y="1410959"/>
            <a:ext cx="3236785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분석과 관련 없는 변수 제외</a:t>
            </a:r>
          </a:p>
        </p:txBody>
      </p:sp>
    </p:spTree>
    <p:extLst>
      <p:ext uri="{BB962C8B-B14F-4D97-AF65-F5344CB8AC3E}">
        <p14:creationId xmlns:p14="http://schemas.microsoft.com/office/powerpoint/2010/main" val="234988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0A55C7A-D3DB-4AC0-BBD3-765DF0CDB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61371"/>
              </p:ext>
            </p:extLst>
          </p:nvPr>
        </p:nvGraphicFramePr>
        <p:xfrm>
          <a:off x="4338738" y="4488652"/>
          <a:ext cx="3728212" cy="811575"/>
        </p:xfrm>
        <a:graphic>
          <a:graphicData uri="http://schemas.openxmlformats.org/drawingml/2006/table">
            <a:tbl>
              <a:tblPr/>
              <a:tblGrid>
                <a:gridCol w="1807972">
                  <a:extLst>
                    <a:ext uri="{9D8B030D-6E8A-4147-A177-3AD203B41FA5}">
                      <a16:colId xmlns:a16="http://schemas.microsoft.com/office/drawing/2014/main" val="258030126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643504537"/>
                    </a:ext>
                  </a:extLst>
                </a:gridCol>
              </a:tblGrid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product_category_name_english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156555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esporte_lazer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sports_leisure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43251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perfumaria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perfumery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281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bebes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baby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02163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artes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7819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2B25D-E61F-4107-9B9F-AE29E3EEF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1442"/>
              </p:ext>
            </p:extLst>
          </p:nvPr>
        </p:nvGraphicFramePr>
        <p:xfrm>
          <a:off x="1444235" y="2703449"/>
          <a:ext cx="7028744" cy="1211693"/>
        </p:xfrm>
        <a:graphic>
          <a:graphicData uri="http://schemas.openxmlformats.org/drawingml/2006/table">
            <a:tbl>
              <a:tblPr/>
              <a:tblGrid>
                <a:gridCol w="1879394">
                  <a:extLst>
                    <a:ext uri="{9D8B030D-6E8A-4147-A177-3AD203B41FA5}">
                      <a16:colId xmlns:a16="http://schemas.microsoft.com/office/drawing/2014/main" val="440283373"/>
                    </a:ext>
                  </a:extLst>
                </a:gridCol>
                <a:gridCol w="847759">
                  <a:extLst>
                    <a:ext uri="{9D8B030D-6E8A-4147-A177-3AD203B41FA5}">
                      <a16:colId xmlns:a16="http://schemas.microsoft.com/office/drawing/2014/main" val="3739128337"/>
                    </a:ext>
                  </a:extLst>
                </a:gridCol>
                <a:gridCol w="703326">
                  <a:extLst>
                    <a:ext uri="{9D8B030D-6E8A-4147-A177-3AD203B41FA5}">
                      <a16:colId xmlns:a16="http://schemas.microsoft.com/office/drawing/2014/main" val="1272844099"/>
                    </a:ext>
                  </a:extLst>
                </a:gridCol>
                <a:gridCol w="678207">
                  <a:extLst>
                    <a:ext uri="{9D8B030D-6E8A-4147-A177-3AD203B41FA5}">
                      <a16:colId xmlns:a16="http://schemas.microsoft.com/office/drawing/2014/main" val="2147867458"/>
                    </a:ext>
                  </a:extLst>
                </a:gridCol>
                <a:gridCol w="659368">
                  <a:extLst>
                    <a:ext uri="{9D8B030D-6E8A-4147-A177-3AD203B41FA5}">
                      <a16:colId xmlns:a16="http://schemas.microsoft.com/office/drawing/2014/main" val="961419976"/>
                    </a:ext>
                  </a:extLst>
                </a:gridCol>
                <a:gridCol w="577732">
                  <a:extLst>
                    <a:ext uri="{9D8B030D-6E8A-4147-A177-3AD203B41FA5}">
                      <a16:colId xmlns:a16="http://schemas.microsoft.com/office/drawing/2014/main" val="440909759"/>
                    </a:ext>
                  </a:extLst>
                </a:gridCol>
                <a:gridCol w="590291">
                  <a:extLst>
                    <a:ext uri="{9D8B030D-6E8A-4147-A177-3AD203B41FA5}">
                      <a16:colId xmlns:a16="http://schemas.microsoft.com/office/drawing/2014/main" val="164558044"/>
                    </a:ext>
                  </a:extLst>
                </a:gridCol>
                <a:gridCol w="551780">
                  <a:extLst>
                    <a:ext uri="{9D8B030D-6E8A-4147-A177-3AD203B41FA5}">
                      <a16:colId xmlns:a16="http://schemas.microsoft.com/office/drawing/2014/main" val="1098973207"/>
                    </a:ext>
                  </a:extLst>
                </a:gridCol>
                <a:gridCol w="540887">
                  <a:extLst>
                    <a:ext uri="{9D8B030D-6E8A-4147-A177-3AD203B41FA5}">
                      <a16:colId xmlns:a16="http://schemas.microsoft.com/office/drawing/2014/main" val="1661750411"/>
                    </a:ext>
                  </a:extLst>
                </a:gridCol>
              </a:tblGrid>
              <a:tr h="4038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category_name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name_lenght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_description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lenght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_photos_qty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_weight_g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_length_cm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height_cm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_width_cm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474409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1e9e8ef04dbcff4541ed26657ea517e5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perfumaria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464220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3aa071139cb16b67ca9e5dea641aaa2f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artes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26436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96bd76ec8810374ed1b65e291975717f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esporte_lazer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824596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cef67bcfe19066a932b7673e239eb23d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bebes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4932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B38B209-B943-48C5-A1C2-116C8C5FC9A1}"/>
              </a:ext>
            </a:extLst>
          </p:cNvPr>
          <p:cNvSpPr/>
          <p:nvPr/>
        </p:nvSpPr>
        <p:spPr>
          <a:xfrm>
            <a:off x="3238172" y="2642248"/>
            <a:ext cx="999744" cy="1364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D6268C-6012-4500-AA71-51D939E161E4}"/>
              </a:ext>
            </a:extLst>
          </p:cNvPr>
          <p:cNvSpPr/>
          <p:nvPr/>
        </p:nvSpPr>
        <p:spPr>
          <a:xfrm>
            <a:off x="4287430" y="4434374"/>
            <a:ext cx="1719072" cy="962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A11FF72-7957-4663-99EF-7EF58812DD5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3738044" y="4006363"/>
            <a:ext cx="1408922" cy="428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457055" y="2303517"/>
            <a:ext cx="2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olist_products_dataset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90542-7FC2-4406-BF83-4B27E45AB164}"/>
              </a:ext>
            </a:extLst>
          </p:cNvPr>
          <p:cNvSpPr txBox="1"/>
          <p:nvPr/>
        </p:nvSpPr>
        <p:spPr>
          <a:xfrm>
            <a:off x="4255153" y="5296136"/>
            <a:ext cx="455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ko-KR" b="1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product_category_name_translation</a:t>
            </a:r>
            <a:endParaRPr lang="en-US" altLang="ko-KR" b="1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194C66-FA23-4C81-AD52-B8BCA855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E49E71-9CA2-4373-BA97-6F3E94BA3F2A}"/>
              </a:ext>
            </a:extLst>
          </p:cNvPr>
          <p:cNvSpPr txBox="1"/>
          <p:nvPr/>
        </p:nvSpPr>
        <p:spPr>
          <a:xfrm>
            <a:off x="1358415" y="1410959"/>
            <a:ext cx="3121368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포르투갈어를 영어로 변환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D02C0E-FE21-40AE-9F84-F28532BB4BAA}"/>
              </a:ext>
            </a:extLst>
          </p:cNvPr>
          <p:cNvSpPr txBox="1"/>
          <p:nvPr/>
        </p:nvSpPr>
        <p:spPr>
          <a:xfrm flipH="1">
            <a:off x="1455920" y="4401693"/>
            <a:ext cx="278199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카테고리명이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포루투갈어로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되어 있어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데이터를 제공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받을때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이해하기 쉽도록 영어로 번역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196C0C-4654-41EC-9151-0E085D62D87B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03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A6F68-ED35-4698-8827-ABA010ED52BF}"/>
              </a:ext>
            </a:extLst>
          </p:cNvPr>
          <p:cNvSpPr txBox="1"/>
          <p:nvPr/>
        </p:nvSpPr>
        <p:spPr>
          <a:xfrm flipH="1">
            <a:off x="5530943" y="5066858"/>
            <a:ext cx="293034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우편번호에 따른 위경도가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1:n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관계이므로 하나로 평균화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A11FF72-7957-4663-99EF-7EF58812DD5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3325495" y="4981423"/>
            <a:ext cx="213802" cy="1354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611382" y="2162524"/>
            <a:ext cx="379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olist_geolocation_dataset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90542-7FC2-4406-BF83-4B27E45AB164}"/>
              </a:ext>
            </a:extLst>
          </p:cNvPr>
          <p:cNvSpPr txBox="1"/>
          <p:nvPr/>
        </p:nvSpPr>
        <p:spPr>
          <a:xfrm>
            <a:off x="1614402" y="5640578"/>
            <a:ext cx="3993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geolocation_zip_code_prefix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값으로 </a:t>
            </a:r>
            <a:r>
              <a:rPr lang="ko-KR" altLang="en-US" sz="1400" b="1" i="0" u="none" strike="noStrike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평균화</a:t>
            </a:r>
            <a:endParaRPr lang="en-US" altLang="ko-KR" sz="1400" b="1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1044CA-C7B0-480B-8608-F5A54B2CACC2}"/>
              </a:ext>
            </a:extLst>
          </p:cNvPr>
          <p:cNvGraphicFramePr>
            <a:graphicFrameLocks noGrp="1"/>
          </p:cNvGraphicFramePr>
          <p:nvPr/>
        </p:nvGraphicFramePr>
        <p:xfrm>
          <a:off x="1606550" y="2564570"/>
          <a:ext cx="5369561" cy="2335760"/>
        </p:xfrm>
        <a:graphic>
          <a:graphicData uri="http://schemas.openxmlformats.org/drawingml/2006/table">
            <a:tbl>
              <a:tblPr/>
              <a:tblGrid>
                <a:gridCol w="1476629">
                  <a:extLst>
                    <a:ext uri="{9D8B030D-6E8A-4147-A177-3AD203B41FA5}">
                      <a16:colId xmlns:a16="http://schemas.microsoft.com/office/drawing/2014/main" val="4292317696"/>
                    </a:ext>
                  </a:extLst>
                </a:gridCol>
                <a:gridCol w="920496">
                  <a:extLst>
                    <a:ext uri="{9D8B030D-6E8A-4147-A177-3AD203B41FA5}">
                      <a16:colId xmlns:a16="http://schemas.microsoft.com/office/drawing/2014/main" val="2858745764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482820471"/>
                    </a:ext>
                  </a:extLst>
                </a:gridCol>
                <a:gridCol w="968439">
                  <a:extLst>
                    <a:ext uri="{9D8B030D-6E8A-4147-A177-3AD203B41FA5}">
                      <a16:colId xmlns:a16="http://schemas.microsoft.com/office/drawing/2014/main" val="299206625"/>
                    </a:ext>
                  </a:extLst>
                </a:gridCol>
                <a:gridCol w="1045147">
                  <a:extLst>
                    <a:ext uri="{9D8B030D-6E8A-4147-A177-3AD203B41FA5}">
                      <a16:colId xmlns:a16="http://schemas.microsoft.com/office/drawing/2014/main" val="1446135891"/>
                    </a:ext>
                  </a:extLst>
                </a:gridCol>
              </a:tblGrid>
              <a:tr h="166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geolocation_zip_code_prefix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geolocation_city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geolocation_state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427861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-23.54831798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-46.6354211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392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-23.54741686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-46.63636125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24323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06985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-23.54813707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-46.63590489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01865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48454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-23.54831798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-46.6354211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67049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-23.54887845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-46.63400363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789187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79625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-23.54887845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-46.63400363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24799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6197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03282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-23.54464134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-46.63317979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92071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539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C81390-CCBB-40FE-8ECB-9E4EB4CCCAEA}"/>
              </a:ext>
            </a:extLst>
          </p:cNvPr>
          <p:cNvGraphicFramePr>
            <a:graphicFrameLocks noGrp="1"/>
          </p:cNvGraphicFramePr>
          <p:nvPr/>
        </p:nvGraphicFramePr>
        <p:xfrm>
          <a:off x="1606550" y="5250684"/>
          <a:ext cx="3735071" cy="398712"/>
        </p:xfrm>
        <a:graphic>
          <a:graphicData uri="http://schemas.openxmlformats.org/drawingml/2006/table">
            <a:tbl>
              <a:tblPr/>
              <a:tblGrid>
                <a:gridCol w="1764420">
                  <a:extLst>
                    <a:ext uri="{9D8B030D-6E8A-4147-A177-3AD203B41FA5}">
                      <a16:colId xmlns:a16="http://schemas.microsoft.com/office/drawing/2014/main" val="1145258439"/>
                    </a:ext>
                  </a:extLst>
                </a:gridCol>
                <a:gridCol w="962411">
                  <a:extLst>
                    <a:ext uri="{9D8B030D-6E8A-4147-A177-3AD203B41FA5}">
                      <a16:colId xmlns:a16="http://schemas.microsoft.com/office/drawing/2014/main" val="133104760"/>
                    </a:ext>
                  </a:extLst>
                </a:gridCol>
                <a:gridCol w="1008240">
                  <a:extLst>
                    <a:ext uri="{9D8B030D-6E8A-4147-A177-3AD203B41FA5}">
                      <a16:colId xmlns:a16="http://schemas.microsoft.com/office/drawing/2014/main" val="4156983243"/>
                    </a:ext>
                  </a:extLst>
                </a:gridCol>
              </a:tblGrid>
              <a:tr h="1993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geolocation_zip_code_prefix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240599"/>
                  </a:ext>
                </a:extLst>
              </a:tr>
              <a:tr h="1993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-23.54814573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-46.63497921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75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B38B209-B943-48C5-A1C2-116C8C5FC9A1}"/>
              </a:ext>
            </a:extLst>
          </p:cNvPr>
          <p:cNvSpPr/>
          <p:nvPr/>
        </p:nvSpPr>
        <p:spPr>
          <a:xfrm>
            <a:off x="1606550" y="2493385"/>
            <a:ext cx="3437890" cy="2488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D6268C-6012-4500-AA71-51D939E161E4}"/>
              </a:ext>
            </a:extLst>
          </p:cNvPr>
          <p:cNvSpPr/>
          <p:nvPr/>
        </p:nvSpPr>
        <p:spPr>
          <a:xfrm>
            <a:off x="1606550" y="5116892"/>
            <a:ext cx="3865494" cy="603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80BF15-931D-4DD3-8F45-6DBBA842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876D-DD49-48F1-A35A-89E9304085D7}"/>
              </a:ext>
            </a:extLst>
          </p:cNvPr>
          <p:cNvSpPr txBox="1"/>
          <p:nvPr/>
        </p:nvSpPr>
        <p:spPr>
          <a:xfrm>
            <a:off x="1361091" y="1418745"/>
            <a:ext cx="6850379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pPr algn="l"/>
            <a:r>
              <a:rPr lang="ko-KR" altLang="en-US" dirty="0"/>
              <a:t>고객과 판매자의 위치를 우편번호 위치로 확정</a:t>
            </a:r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105FD3-BAD4-41A8-A2F6-82161B35E7F4}"/>
              </a:ext>
            </a:extLst>
          </p:cNvPr>
          <p:cNvSpPr/>
          <p:nvPr/>
        </p:nvSpPr>
        <p:spPr>
          <a:xfrm>
            <a:off x="1668872" y="2806091"/>
            <a:ext cx="928806" cy="582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우편번호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C52CEB-03D0-496B-B84E-186C841BDC32}"/>
              </a:ext>
            </a:extLst>
          </p:cNvPr>
          <p:cNvSpPr/>
          <p:nvPr/>
        </p:nvSpPr>
        <p:spPr>
          <a:xfrm>
            <a:off x="3000252" y="2746482"/>
            <a:ext cx="548186" cy="162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위도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591864-011B-42E5-8671-D2FEE8F028B0}"/>
              </a:ext>
            </a:extLst>
          </p:cNvPr>
          <p:cNvSpPr/>
          <p:nvPr/>
        </p:nvSpPr>
        <p:spPr>
          <a:xfrm>
            <a:off x="3913830" y="2754118"/>
            <a:ext cx="548187" cy="162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BD82C0-424D-45C1-88D0-FD08174D37CF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8557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5956183" y="3839390"/>
            <a:ext cx="2594849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배송시간이 완료된 경우에만 배송출발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배송도착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데이터가 존재하므로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olist_orders_dataset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order_status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delivered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값만을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89BED-6236-42CD-94C8-1C3A2F8EB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83" y="2415291"/>
            <a:ext cx="4290911" cy="352249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0BC9A-CD9A-4BEF-8893-31747D9DB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137289"/>
              </p:ext>
            </p:extLst>
          </p:nvPr>
        </p:nvGraphicFramePr>
        <p:xfrm>
          <a:off x="3012759" y="2064517"/>
          <a:ext cx="5346382" cy="1537576"/>
        </p:xfrm>
        <a:graphic>
          <a:graphicData uri="http://schemas.openxmlformats.org/drawingml/2006/table">
            <a:tbl>
              <a:tblPr/>
              <a:tblGrid>
                <a:gridCol w="825060">
                  <a:extLst>
                    <a:ext uri="{9D8B030D-6E8A-4147-A177-3AD203B41FA5}">
                      <a16:colId xmlns:a16="http://schemas.microsoft.com/office/drawing/2014/main" val="256888481"/>
                    </a:ext>
                  </a:extLst>
                </a:gridCol>
                <a:gridCol w="884463">
                  <a:extLst>
                    <a:ext uri="{9D8B030D-6E8A-4147-A177-3AD203B41FA5}">
                      <a16:colId xmlns:a16="http://schemas.microsoft.com/office/drawing/2014/main" val="1467596146"/>
                    </a:ext>
                  </a:extLst>
                </a:gridCol>
                <a:gridCol w="448832">
                  <a:extLst>
                    <a:ext uri="{9D8B030D-6E8A-4147-A177-3AD203B41FA5}">
                      <a16:colId xmlns:a16="http://schemas.microsoft.com/office/drawing/2014/main" val="4162531687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1099227727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3285677853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3515315872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3285901795"/>
                    </a:ext>
                  </a:extLst>
                </a:gridCol>
                <a:gridCol w="600643">
                  <a:extLst>
                    <a:ext uri="{9D8B030D-6E8A-4147-A177-3AD203B41FA5}">
                      <a16:colId xmlns:a16="http://schemas.microsoft.com/office/drawing/2014/main" val="3182714338"/>
                    </a:ext>
                  </a:extLst>
                </a:gridCol>
              </a:tblGrid>
              <a:tr h="2296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order_status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_timestamp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_approved_at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_carrier_date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order_estimated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_delivery_date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27116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a4591c265e18cb1dcee52889e2d8acc3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503740e9ca751ccdda7ba28e9ab8f608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2017-07-09 21:57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2017-07-09 22:10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2017-07-11 14:58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2017-07-26 10:57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2017-08-01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35123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136cce7faa42fdb2cefd53fdc79a6098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ed0271e0b7da060a393796590e7b737a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invoiced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2017-04-11 12:22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2017-04-13 13:25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2017-05-09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390777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ee64d42b8cf066f35eac1cf57de1aa85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caded193e8e47b8362864762a83db3c5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2018-06-04 16:44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2018-06-05 4:31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2018-06-05 14:32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2018-06-28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73155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15bed8e2fec7fdbadb186b57c46c92f2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f3f0e613e0bdb9c7cee75504f0f90679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processing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2017-09-03 14:22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2017-09-03 14:30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2017-10-03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4775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6942b8da583c2f9957e990d028607019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52006a9383bf149a4fb24226b173106f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2018-01-10 11:33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2018-01-11 2:32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2018-01-11 19:39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2018-02-07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691419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8e24261a7e58791d10cb1bf9da94df5c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64a254d30eed42cd0e6c36dddb88adf0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unavailable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2017-11-16 15:09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2017-11-16 15:26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2017-12-05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8592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1b9ecfe83cdc259250e1a8aca174f0ad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6d6b50b66d79f80827b6d96751528d30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canceled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2018-08-04 14:29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2018-08-07 4:10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2018-08-14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824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5D1309-8CAA-4DEB-A71D-D40AB4797A91}"/>
              </a:ext>
            </a:extLst>
          </p:cNvPr>
          <p:cNvSpPr/>
          <p:nvPr/>
        </p:nvSpPr>
        <p:spPr>
          <a:xfrm>
            <a:off x="4663440" y="2064518"/>
            <a:ext cx="3162300" cy="1598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3DA6E3-B028-42C9-8823-5287FCD2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47AE5-E569-4148-8778-4C51B5E7C2D7}"/>
              </a:ext>
            </a:extLst>
          </p:cNvPr>
          <p:cNvSpPr txBox="1"/>
          <p:nvPr/>
        </p:nvSpPr>
        <p:spPr>
          <a:xfrm>
            <a:off x="1360617" y="1418528"/>
            <a:ext cx="3634328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사용가능한 배송정보만을 취득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519328-25D4-4D5C-A7A4-591B29F809FC}"/>
              </a:ext>
            </a:extLst>
          </p:cNvPr>
          <p:cNvSpPr/>
          <p:nvPr/>
        </p:nvSpPr>
        <p:spPr>
          <a:xfrm>
            <a:off x="1865317" y="3658579"/>
            <a:ext cx="1147442" cy="364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배송완료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2191E7-9FBA-42A7-BE0A-F3EBEA3054D4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324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560830" y="2133258"/>
            <a:ext cx="359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olist_order_items_dataset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048F11-91FA-4E09-9CE7-9B965E8A91E6}"/>
              </a:ext>
            </a:extLst>
          </p:cNvPr>
          <p:cNvGraphicFramePr>
            <a:graphicFrameLocks noGrp="1"/>
          </p:cNvGraphicFramePr>
          <p:nvPr/>
        </p:nvGraphicFramePr>
        <p:xfrm>
          <a:off x="1560830" y="2528301"/>
          <a:ext cx="6810772" cy="746894"/>
        </p:xfrm>
        <a:graphic>
          <a:graphicData uri="http://schemas.openxmlformats.org/drawingml/2006/table">
            <a:tbl>
              <a:tblPr/>
              <a:tblGrid>
                <a:gridCol w="1540510">
                  <a:extLst>
                    <a:ext uri="{9D8B030D-6E8A-4147-A177-3AD203B41FA5}">
                      <a16:colId xmlns:a16="http://schemas.microsoft.com/office/drawing/2014/main" val="2039743789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3460090769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4173818494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137374727"/>
                    </a:ext>
                  </a:extLst>
                </a:gridCol>
                <a:gridCol w="777081">
                  <a:extLst>
                    <a:ext uri="{9D8B030D-6E8A-4147-A177-3AD203B41FA5}">
                      <a16:colId xmlns:a16="http://schemas.microsoft.com/office/drawing/2014/main" val="1452665835"/>
                    </a:ext>
                  </a:extLst>
                </a:gridCol>
                <a:gridCol w="354728">
                  <a:extLst>
                    <a:ext uri="{9D8B030D-6E8A-4147-A177-3AD203B41FA5}">
                      <a16:colId xmlns:a16="http://schemas.microsoft.com/office/drawing/2014/main" val="935497515"/>
                    </a:ext>
                  </a:extLst>
                </a:gridCol>
                <a:gridCol w="503713">
                  <a:extLst>
                    <a:ext uri="{9D8B030D-6E8A-4147-A177-3AD203B41FA5}">
                      <a16:colId xmlns:a16="http://schemas.microsoft.com/office/drawing/2014/main" val="360594383"/>
                    </a:ext>
                  </a:extLst>
                </a:gridCol>
              </a:tblGrid>
              <a:tr h="248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Shipping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_value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4781"/>
                  </a:ext>
                </a:extLst>
              </a:tr>
              <a:tr h="248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002f98c0f7efd42638ed6100ca699b42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d41dc2f2979f52d75d78714b378d4068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7299e27ed73d2ad986de7f7c77d919fa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2017-08-10 9:30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8.99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32.57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81870"/>
                  </a:ext>
                </a:extLst>
              </a:tr>
              <a:tr h="248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002f98c0f7efd42638ed6100ca699b42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880be32f4db1d9f6e2bec38fb6ac23ab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fa40cc5b934574b62717c68f3d678b6d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2017-08-10 9:30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7.16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9950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0D0CE5-4687-4426-864B-BF60A3C04BE3}"/>
              </a:ext>
            </a:extLst>
          </p:cNvPr>
          <p:cNvGraphicFramePr>
            <a:graphicFrameLocks noGrp="1"/>
          </p:cNvGraphicFramePr>
          <p:nvPr/>
        </p:nvGraphicFramePr>
        <p:xfrm>
          <a:off x="1491241" y="5045846"/>
          <a:ext cx="6997439" cy="746894"/>
        </p:xfrm>
        <a:graphic>
          <a:graphicData uri="http://schemas.openxmlformats.org/drawingml/2006/table">
            <a:tbl>
              <a:tblPr/>
              <a:tblGrid>
                <a:gridCol w="1556759">
                  <a:extLst>
                    <a:ext uri="{9D8B030D-6E8A-4147-A177-3AD203B41FA5}">
                      <a16:colId xmlns:a16="http://schemas.microsoft.com/office/drawing/2014/main" val="1703140334"/>
                    </a:ext>
                  </a:extLst>
                </a:gridCol>
                <a:gridCol w="1384602">
                  <a:extLst>
                    <a:ext uri="{9D8B030D-6E8A-4147-A177-3AD203B41FA5}">
                      <a16:colId xmlns:a16="http://schemas.microsoft.com/office/drawing/2014/main" val="1497312538"/>
                    </a:ext>
                  </a:extLst>
                </a:gridCol>
                <a:gridCol w="538758">
                  <a:extLst>
                    <a:ext uri="{9D8B030D-6E8A-4147-A177-3AD203B41FA5}">
                      <a16:colId xmlns:a16="http://schemas.microsoft.com/office/drawing/2014/main" val="3328395421"/>
                    </a:ext>
                  </a:extLst>
                </a:gridCol>
                <a:gridCol w="723475">
                  <a:extLst>
                    <a:ext uri="{9D8B030D-6E8A-4147-A177-3AD203B41FA5}">
                      <a16:colId xmlns:a16="http://schemas.microsoft.com/office/drawing/2014/main" val="3514803482"/>
                    </a:ext>
                  </a:extLst>
                </a:gridCol>
                <a:gridCol w="700385">
                  <a:extLst>
                    <a:ext uri="{9D8B030D-6E8A-4147-A177-3AD203B41FA5}">
                      <a16:colId xmlns:a16="http://schemas.microsoft.com/office/drawing/2014/main" val="369448064"/>
                    </a:ext>
                  </a:extLst>
                </a:gridCol>
                <a:gridCol w="700385">
                  <a:extLst>
                    <a:ext uri="{9D8B030D-6E8A-4147-A177-3AD203B41FA5}">
                      <a16:colId xmlns:a16="http://schemas.microsoft.com/office/drawing/2014/main" val="3804914172"/>
                    </a:ext>
                  </a:extLst>
                </a:gridCol>
                <a:gridCol w="677296">
                  <a:extLst>
                    <a:ext uri="{9D8B030D-6E8A-4147-A177-3AD203B41FA5}">
                      <a16:colId xmlns:a16="http://schemas.microsoft.com/office/drawing/2014/main" val="2969539769"/>
                    </a:ext>
                  </a:extLst>
                </a:gridCol>
                <a:gridCol w="715779">
                  <a:extLst>
                    <a:ext uri="{9D8B030D-6E8A-4147-A177-3AD203B41FA5}">
                      <a16:colId xmlns:a16="http://schemas.microsoft.com/office/drawing/2014/main" val="1581426690"/>
                    </a:ext>
                  </a:extLst>
                </a:gridCol>
              </a:tblGrid>
              <a:tr h="477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order_status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_timestamp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approved_at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_carrier_date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order_estimated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_delivery_date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76121"/>
                  </a:ext>
                </a:extLst>
              </a:tr>
              <a:tr h="268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002f98c0f7efd42638ed6100ca699b42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75fd1fb0bb511fc71ac2b2649c02b21b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2017-08-04 9:19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2017-08-04 9:30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2017-08-04 18:09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2017-08-07 19:07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2017-09-05 0:00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1453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CFD0FE4-C71E-474A-A6AA-6B4AA4BBDD38}"/>
              </a:ext>
            </a:extLst>
          </p:cNvPr>
          <p:cNvSpPr/>
          <p:nvPr/>
        </p:nvSpPr>
        <p:spPr>
          <a:xfrm>
            <a:off x="1491240" y="2493385"/>
            <a:ext cx="1671060" cy="851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170F95-149B-4798-A573-50BFAEF8709C}"/>
              </a:ext>
            </a:extLst>
          </p:cNvPr>
          <p:cNvSpPr/>
          <p:nvPr/>
        </p:nvSpPr>
        <p:spPr>
          <a:xfrm>
            <a:off x="1424953" y="4993395"/>
            <a:ext cx="1671060" cy="851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A0F39D-9499-4B14-B94E-DEAE4C40E7C1}"/>
              </a:ext>
            </a:extLst>
          </p:cNvPr>
          <p:cNvSpPr/>
          <p:nvPr/>
        </p:nvSpPr>
        <p:spPr>
          <a:xfrm>
            <a:off x="5072642" y="2446909"/>
            <a:ext cx="1770118" cy="851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A66F31-C940-4CEF-A5D8-920C44CD669B}"/>
              </a:ext>
            </a:extLst>
          </p:cNvPr>
          <p:cNvSpPr txBox="1"/>
          <p:nvPr/>
        </p:nvSpPr>
        <p:spPr>
          <a:xfrm>
            <a:off x="1499786" y="5857614"/>
            <a:ext cx="292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olist_orders_dataset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AF1FC7-7D3E-4A41-B001-D78E0CA98F29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 flipH="1">
            <a:off x="2260483" y="3345180"/>
            <a:ext cx="66287" cy="16482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975E0F-D380-4CA4-A4AC-2C59543BA210}"/>
              </a:ext>
            </a:extLst>
          </p:cNvPr>
          <p:cNvSpPr txBox="1"/>
          <p:nvPr/>
        </p:nvSpPr>
        <p:spPr>
          <a:xfrm>
            <a:off x="2646999" y="3503015"/>
            <a:ext cx="5587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order_id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배송정보가 기재 되는데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발송지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다른 경우가 존재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배송시간이 정확하지 않으므로 데이터에서 삭제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삭제건수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:3103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1AF43-C6B2-42CD-984F-10AD191139BD}"/>
              </a:ext>
            </a:extLst>
          </p:cNvPr>
          <p:cNvSpPr txBox="1"/>
          <p:nvPr/>
        </p:nvSpPr>
        <p:spPr>
          <a:xfrm>
            <a:off x="5085603" y="2108064"/>
            <a:ext cx="267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판매자가 일치하지 않음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5DA2DB-8473-4621-AF11-47016557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C21C3F-4970-4D0E-8065-9C74E0F89FAE}"/>
              </a:ext>
            </a:extLst>
          </p:cNvPr>
          <p:cNvSpPr txBox="1"/>
          <p:nvPr/>
        </p:nvSpPr>
        <p:spPr>
          <a:xfrm>
            <a:off x="1354968" y="1416137"/>
            <a:ext cx="6173485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하나의 배송정보에 복수의 판매자가 있는 경우를 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945A1-3EC8-482A-BAF7-6348B29EC75C}"/>
              </a:ext>
            </a:extLst>
          </p:cNvPr>
          <p:cNvSpPr txBox="1"/>
          <p:nvPr/>
        </p:nvSpPr>
        <p:spPr>
          <a:xfrm>
            <a:off x="5676304" y="2778799"/>
            <a:ext cx="36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EAD4C3-FDBB-4A08-87D5-B41050238E5C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0741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576700" y="2215861"/>
            <a:ext cx="292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결측치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F0F425C-1707-4AE9-856E-B43141B4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4"/>
          <a:stretch/>
        </p:blipFill>
        <p:spPr>
          <a:xfrm>
            <a:off x="1572366" y="2591515"/>
            <a:ext cx="3248025" cy="3543299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0B10DF2B-7965-4A83-B6FB-81FA06D2F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1"/>
          <a:stretch/>
        </p:blipFill>
        <p:spPr>
          <a:xfrm>
            <a:off x="5127625" y="2973445"/>
            <a:ext cx="3248025" cy="15466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9BFF94-2101-4373-AAA5-96F9C1379144}"/>
              </a:ext>
            </a:extLst>
          </p:cNvPr>
          <p:cNvSpPr/>
          <p:nvPr/>
        </p:nvSpPr>
        <p:spPr>
          <a:xfrm>
            <a:off x="1606468" y="4671773"/>
            <a:ext cx="3134100" cy="6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D361A-C525-42C2-A583-54F3FB74DF78}"/>
              </a:ext>
            </a:extLst>
          </p:cNvPr>
          <p:cNvSpPr txBox="1"/>
          <p:nvPr/>
        </p:nvSpPr>
        <p:spPr>
          <a:xfrm>
            <a:off x="5129017" y="5069083"/>
            <a:ext cx="3185673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결측치이므로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값을 삭제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DE47A9-5CD7-4AC0-BF13-FF1A99165D77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 flipV="1">
            <a:off x="4740568" y="4988004"/>
            <a:ext cx="388449" cy="23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86EC7-D9BB-441B-BD96-5E967499501D}"/>
              </a:ext>
            </a:extLst>
          </p:cNvPr>
          <p:cNvSpPr/>
          <p:nvPr/>
        </p:nvSpPr>
        <p:spPr>
          <a:xfrm>
            <a:off x="5181600" y="3657599"/>
            <a:ext cx="3070860" cy="815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C58895-B0F4-454F-87CD-A4991EFA9F13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flipH="1" flipV="1">
            <a:off x="6717030" y="4472939"/>
            <a:ext cx="4824" cy="596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BC0F4D-5E17-4A95-9020-11920996B750}"/>
              </a:ext>
            </a:extLst>
          </p:cNvPr>
          <p:cNvSpPr/>
          <p:nvPr/>
        </p:nvSpPr>
        <p:spPr>
          <a:xfrm>
            <a:off x="5181600" y="3021174"/>
            <a:ext cx="3070860" cy="1971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98FDE-F333-4C6B-96AA-CB2B1123AB55}"/>
              </a:ext>
            </a:extLst>
          </p:cNvPr>
          <p:cNvSpPr txBox="1"/>
          <p:nvPr/>
        </p:nvSpPr>
        <p:spPr>
          <a:xfrm>
            <a:off x="5159497" y="2403067"/>
            <a:ext cx="3185673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카테고리에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‘other’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A608A0-06A8-407F-A1A4-0CDFAE1E6C42}"/>
              </a:ext>
            </a:extLst>
          </p:cNvPr>
          <p:cNvCxnSpPr>
            <a:cxnSpLocks/>
            <a:stCxn id="43" idx="2"/>
            <a:endCxn id="16" idx="0"/>
          </p:cNvCxnSpPr>
          <p:nvPr/>
        </p:nvCxnSpPr>
        <p:spPr>
          <a:xfrm flipH="1">
            <a:off x="6751638" y="2710844"/>
            <a:ext cx="696" cy="262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9A74D8-CDDA-4CFD-AFB0-A4C73B5D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C47D7-CDB2-4E75-B0B3-3998EF81C2D1}"/>
              </a:ext>
            </a:extLst>
          </p:cNvPr>
          <p:cNvSpPr txBox="1"/>
          <p:nvPr/>
        </p:nvSpPr>
        <p:spPr>
          <a:xfrm>
            <a:off x="1357370" y="1421556"/>
            <a:ext cx="6040436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pPr algn="l"/>
            <a:r>
              <a:rPr lang="ko-KR" altLang="en-US" dirty="0"/>
              <a:t>값이 없는 경우의 처리</a:t>
            </a:r>
            <a:r>
              <a:rPr lang="en-US" altLang="ko-KR" dirty="0"/>
              <a:t>-&gt;</a:t>
            </a:r>
            <a:r>
              <a:rPr lang="ko-KR" altLang="en-US" dirty="0"/>
              <a:t> 삭제 또는</a:t>
            </a:r>
            <a:r>
              <a:rPr lang="en-US" altLang="ko-KR" dirty="0"/>
              <a:t> </a:t>
            </a:r>
            <a:r>
              <a:rPr lang="ko-KR" altLang="en-US" dirty="0"/>
              <a:t>새로운 정보 입력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953516-B3B6-4124-B237-927E48BABE36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10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60854" y="2002779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576700" y="2098415"/>
            <a:ext cx="292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결측치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F0F425C-1707-4AE9-856E-B43141B4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4"/>
          <a:stretch/>
        </p:blipFill>
        <p:spPr>
          <a:xfrm>
            <a:off x="1572366" y="2591515"/>
            <a:ext cx="3248025" cy="35432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ADE40-BCBD-4E0B-83A7-8335873F9FD6}"/>
              </a:ext>
            </a:extLst>
          </p:cNvPr>
          <p:cNvSpPr/>
          <p:nvPr/>
        </p:nvSpPr>
        <p:spPr>
          <a:xfrm>
            <a:off x="1606468" y="5335629"/>
            <a:ext cx="3134100" cy="787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FA1A4B-95CB-47B3-99FA-0F72037F5C01}"/>
              </a:ext>
            </a:extLst>
          </p:cNvPr>
          <p:cNvSpPr txBox="1"/>
          <p:nvPr/>
        </p:nvSpPr>
        <p:spPr>
          <a:xfrm>
            <a:off x="4956541" y="4025804"/>
            <a:ext cx="2972783" cy="69249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탐색 결과 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건이 한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seller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에게서 발생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17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건의 가격이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29,39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endParaRPr lang="en-US" altLang="ko-KR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두가지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seller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price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29,39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제품의 평균값으로 처리하고 나머지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행은 삭제 처리</a:t>
            </a:r>
            <a:endParaRPr lang="en-US" altLang="ko-KR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BE8DF2B-1444-4B7C-BCC6-3833F24AE3A7}"/>
              </a:ext>
            </a:extLst>
          </p:cNvPr>
          <p:cNvCxnSpPr>
            <a:cxnSpLocks/>
            <a:stCxn id="55" idx="1"/>
            <a:endCxn id="31" idx="3"/>
          </p:cNvCxnSpPr>
          <p:nvPr/>
        </p:nvCxnSpPr>
        <p:spPr>
          <a:xfrm flipH="1">
            <a:off x="4740568" y="4372053"/>
            <a:ext cx="215973" cy="13572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5E6F734-8F59-4258-ADBE-690EDA05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38" y="5294343"/>
            <a:ext cx="3257550" cy="8286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02A1224-DA4F-4A38-BCC1-8428E6F9DFBC}"/>
              </a:ext>
            </a:extLst>
          </p:cNvPr>
          <p:cNvSpPr txBox="1"/>
          <p:nvPr/>
        </p:nvSpPr>
        <p:spPr>
          <a:xfrm>
            <a:off x="4988638" y="5048413"/>
            <a:ext cx="3250455" cy="24622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b[b[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seller_id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'4e922959ae960d389249c378d1c939f5'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][b[b[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seller_id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'4e922959ae960d389249c378d1c939f5'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altLang="ko-KR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83A924-0556-48BA-B161-AD84EFCB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C2B3113-BF90-4AF1-98CA-4D65EAA90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74539"/>
              </p:ext>
            </p:extLst>
          </p:nvPr>
        </p:nvGraphicFramePr>
        <p:xfrm>
          <a:off x="3173518" y="2179597"/>
          <a:ext cx="5234215" cy="1676400"/>
        </p:xfrm>
        <a:graphic>
          <a:graphicData uri="http://schemas.openxmlformats.org/drawingml/2006/table">
            <a:tbl>
              <a:tblPr/>
              <a:tblGrid>
                <a:gridCol w="841235">
                  <a:extLst>
                    <a:ext uri="{9D8B030D-6E8A-4147-A177-3AD203B41FA5}">
                      <a16:colId xmlns:a16="http://schemas.microsoft.com/office/drawing/2014/main" val="2052896892"/>
                    </a:ext>
                  </a:extLst>
                </a:gridCol>
                <a:gridCol w="826030">
                  <a:extLst>
                    <a:ext uri="{9D8B030D-6E8A-4147-A177-3AD203B41FA5}">
                      <a16:colId xmlns:a16="http://schemas.microsoft.com/office/drawing/2014/main" val="366889907"/>
                    </a:ext>
                  </a:extLst>
                </a:gridCol>
                <a:gridCol w="344953">
                  <a:extLst>
                    <a:ext uri="{9D8B030D-6E8A-4147-A177-3AD203B41FA5}">
                      <a16:colId xmlns:a16="http://schemas.microsoft.com/office/drawing/2014/main" val="1386650658"/>
                    </a:ext>
                  </a:extLst>
                </a:gridCol>
                <a:gridCol w="502571">
                  <a:extLst>
                    <a:ext uri="{9D8B030D-6E8A-4147-A177-3AD203B41FA5}">
                      <a16:colId xmlns:a16="http://schemas.microsoft.com/office/drawing/2014/main" val="6275963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79233643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1383102103"/>
                    </a:ext>
                  </a:extLst>
                </a:gridCol>
                <a:gridCol w="875386">
                  <a:extLst>
                    <a:ext uri="{9D8B030D-6E8A-4147-A177-3AD203B41FA5}">
                      <a16:colId xmlns:a16="http://schemas.microsoft.com/office/drawing/2014/main" val="2926082675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...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product_length_cm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product_height_cm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product_width_cm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84088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101157d4fae1c9fb74a00a5dee265c25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4e922959ae960d389249c378d1c939f5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...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6316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1521c6bb7b1028154c8c67cf80fa809f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...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35317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415cfaaaa8cea49f934470548797fed1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...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504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415cfaaaa8cea49f934470548797fed1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...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2812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595316a07cd3dea9db7adfcc7e247ae7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...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9693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6e150190fbe04c642a9cf0b80d83ee16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...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91758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62996A-D11C-478E-91CB-2AB6E89A1D4A}"/>
              </a:ext>
            </a:extLst>
          </p:cNvPr>
          <p:cNvSpPr/>
          <p:nvPr/>
        </p:nvSpPr>
        <p:spPr>
          <a:xfrm>
            <a:off x="3977640" y="2129565"/>
            <a:ext cx="1234440" cy="1778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2F19D1-AD94-42B6-9284-90B6138DE188}"/>
              </a:ext>
            </a:extLst>
          </p:cNvPr>
          <p:cNvSpPr/>
          <p:nvPr/>
        </p:nvSpPr>
        <p:spPr>
          <a:xfrm>
            <a:off x="7376004" y="4795191"/>
            <a:ext cx="1170834" cy="376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가격이 </a:t>
            </a:r>
            <a:r>
              <a:rPr lang="en-US" altLang="ko-KR" sz="1200" dirty="0">
                <a:solidFill>
                  <a:schemeClr val="tx1"/>
                </a:solidFill>
              </a:rPr>
              <a:t>39</a:t>
            </a:r>
            <a:r>
              <a:rPr lang="ko-KR" altLang="en-US" sz="1200" dirty="0">
                <a:solidFill>
                  <a:schemeClr val="tx1"/>
                </a:solidFill>
              </a:rPr>
              <a:t>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값의 평균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E3D4A1-109D-4C28-9928-93742941E4EB}"/>
              </a:ext>
            </a:extLst>
          </p:cNvPr>
          <p:cNvCxnSpPr>
            <a:cxnSpLocks/>
            <a:stCxn id="22" idx="1"/>
            <a:endCxn id="39" idx="0"/>
          </p:cNvCxnSpPr>
          <p:nvPr/>
        </p:nvCxnSpPr>
        <p:spPr>
          <a:xfrm flipH="1">
            <a:off x="6613866" y="4983357"/>
            <a:ext cx="762138" cy="650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10DF5FA-B5A2-4FC1-A2AF-18AE1A8C64BE}"/>
              </a:ext>
            </a:extLst>
          </p:cNvPr>
          <p:cNvCxnSpPr>
            <a:cxnSpLocks/>
          </p:cNvCxnSpPr>
          <p:nvPr/>
        </p:nvCxnSpPr>
        <p:spPr>
          <a:xfrm flipH="1" flipV="1">
            <a:off x="8110539" y="3863780"/>
            <a:ext cx="297194" cy="9314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55F58B1-6174-418D-8B3B-419F8EF8A0B6}"/>
              </a:ext>
            </a:extLst>
          </p:cNvPr>
          <p:cNvSpPr/>
          <p:nvPr/>
        </p:nvSpPr>
        <p:spPr>
          <a:xfrm>
            <a:off x="7986578" y="4011658"/>
            <a:ext cx="421155" cy="2631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BF05E6-4D3E-4222-B73A-AD7A4CE710E2}"/>
              </a:ext>
            </a:extLst>
          </p:cNvPr>
          <p:cNvSpPr txBox="1"/>
          <p:nvPr/>
        </p:nvSpPr>
        <p:spPr>
          <a:xfrm>
            <a:off x="1357370" y="1421556"/>
            <a:ext cx="5097870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pPr algn="l"/>
            <a:r>
              <a:rPr lang="ko-KR" altLang="en-US" dirty="0"/>
              <a:t>값이 없는 경우의 처리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기존값의</a:t>
            </a:r>
            <a:r>
              <a:rPr lang="ko-KR" altLang="en-US" dirty="0"/>
              <a:t> 평균 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68C5E69-7676-417D-86CD-8019A92146FF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746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D3DD1B-9346-4899-97FD-43F703CA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68" y="2874272"/>
            <a:ext cx="3960000" cy="320975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034968" y="1991156"/>
            <a:ext cx="2520000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FDE2C-7829-4059-A1B5-63461E0FEC36}"/>
              </a:ext>
            </a:extLst>
          </p:cNvPr>
          <p:cNvSpPr txBox="1"/>
          <p:nvPr/>
        </p:nvSpPr>
        <p:spPr>
          <a:xfrm>
            <a:off x="6027096" y="2738291"/>
            <a:ext cx="2336190" cy="296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404040"/>
                </a:solidFill>
              </a:rPr>
              <a:t>데이터셋에</a:t>
            </a:r>
            <a:r>
              <a:rPr lang="ko-KR" altLang="en-US" sz="1400" b="1" dirty="0">
                <a:solidFill>
                  <a:srgbClr val="404040"/>
                </a:solidFill>
              </a:rPr>
              <a:t> 포함된 기간인 </a:t>
            </a:r>
            <a:r>
              <a:rPr lang="en-US" altLang="ko-KR" sz="1400" b="1" dirty="0">
                <a:solidFill>
                  <a:srgbClr val="404040"/>
                </a:solidFill>
              </a:rPr>
              <a:t>2016</a:t>
            </a:r>
            <a:r>
              <a:rPr lang="ko-KR" altLang="en-US" sz="1400" b="1" dirty="0">
                <a:solidFill>
                  <a:srgbClr val="404040"/>
                </a:solidFill>
              </a:rPr>
              <a:t>년 </a:t>
            </a:r>
            <a:r>
              <a:rPr lang="en-US" altLang="ko-KR" sz="1400" b="1" dirty="0">
                <a:solidFill>
                  <a:srgbClr val="404040"/>
                </a:solidFill>
              </a:rPr>
              <a:t>09</a:t>
            </a:r>
            <a:r>
              <a:rPr lang="ko-KR" altLang="en-US" sz="1400" b="1" dirty="0">
                <a:solidFill>
                  <a:srgbClr val="404040"/>
                </a:solidFill>
              </a:rPr>
              <a:t>월부터 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04040"/>
                </a:solidFill>
              </a:rPr>
              <a:t>2018</a:t>
            </a:r>
            <a:r>
              <a:rPr lang="ko-KR" altLang="en-US" sz="1400" b="1" dirty="0">
                <a:solidFill>
                  <a:srgbClr val="404040"/>
                </a:solidFill>
              </a:rPr>
              <a:t>년 </a:t>
            </a:r>
            <a:r>
              <a:rPr lang="en-US" altLang="ko-KR" sz="1400" b="1" dirty="0">
                <a:solidFill>
                  <a:srgbClr val="404040"/>
                </a:solidFill>
              </a:rPr>
              <a:t>08</a:t>
            </a:r>
            <a:r>
              <a:rPr lang="ko-KR" altLang="en-US" sz="1400" b="1" dirty="0">
                <a:solidFill>
                  <a:srgbClr val="404040"/>
                </a:solidFill>
              </a:rPr>
              <a:t>월까지 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월별 주문량이 지속적으로 증가하는 추세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그러므로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배송기간예측이 주문량을 늘리는 것에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도움이 될 것이다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9240" y="2311286"/>
            <a:ext cx="466785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월별 주문량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DA8203-7128-4549-A1D5-8856D14C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8B8A44-02A7-4609-A5AC-7E93FD3C162D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9E63E-A7F1-46E2-9D2B-E0B5A4118B0E}"/>
              </a:ext>
            </a:extLst>
          </p:cNvPr>
          <p:cNvSpPr txBox="1"/>
          <p:nvPr/>
        </p:nvSpPr>
        <p:spPr>
          <a:xfrm>
            <a:off x="1358415" y="1410959"/>
            <a:ext cx="4262705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pPr algn="l"/>
            <a:r>
              <a:rPr lang="ko-KR" altLang="en-US" dirty="0"/>
              <a:t>배송기간예상을 주제로 선정 한 이유</a:t>
            </a:r>
          </a:p>
        </p:txBody>
      </p:sp>
    </p:spTree>
    <p:extLst>
      <p:ext uri="{BB962C8B-B14F-4D97-AF65-F5344CB8AC3E}">
        <p14:creationId xmlns:p14="http://schemas.microsoft.com/office/powerpoint/2010/main" val="143515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13494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34968" y="1991156"/>
            <a:ext cx="2520000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DFDE2C-7829-4059-A1B5-63461E0FEC36}"/>
              </a:ext>
            </a:extLst>
          </p:cNvPr>
          <p:cNvSpPr txBox="1"/>
          <p:nvPr/>
        </p:nvSpPr>
        <p:spPr>
          <a:xfrm>
            <a:off x="6143277" y="2164287"/>
            <a:ext cx="2152380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200" b="1" dirty="0">
                <a:solidFill>
                  <a:srgbClr val="404040"/>
                </a:solidFill>
              </a:rPr>
              <a:t>・</a:t>
            </a:r>
            <a:r>
              <a:rPr lang="ko-KR" altLang="en-US" sz="1200" b="1" dirty="0">
                <a:solidFill>
                  <a:srgbClr val="404040"/>
                </a:solidFill>
              </a:rPr>
              <a:t>연속형 변수 간 상관성을 파악하기 위한 </a:t>
            </a:r>
            <a:r>
              <a:rPr lang="ko-KR" altLang="en-US" sz="1200" b="1" dirty="0" err="1">
                <a:solidFill>
                  <a:srgbClr val="404040"/>
                </a:solidFill>
              </a:rPr>
              <a:t>피어슨</a:t>
            </a:r>
            <a:r>
              <a:rPr lang="ko-KR" altLang="en-US" sz="1200" b="1" dirty="0">
                <a:solidFill>
                  <a:srgbClr val="404040"/>
                </a:solidFill>
              </a:rPr>
              <a:t> 상관계수 분석에서 파악된 상관성</a:t>
            </a:r>
            <a:endParaRPr lang="en-US" altLang="ko-KR" sz="1200" b="1" dirty="0">
              <a:solidFill>
                <a:srgbClr val="40404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1892" y="2597963"/>
            <a:ext cx="4126153" cy="3600000"/>
            <a:chOff x="1605997" y="2450522"/>
            <a:chExt cx="4126153" cy="3600000"/>
          </a:xfrm>
        </p:grpSpPr>
        <p:grpSp>
          <p:nvGrpSpPr>
            <p:cNvPr id="5" name="그룹 4"/>
            <p:cNvGrpSpPr/>
            <p:nvPr/>
          </p:nvGrpSpPr>
          <p:grpSpPr>
            <a:xfrm>
              <a:off x="1605997" y="2450522"/>
              <a:ext cx="4126153" cy="3600000"/>
              <a:chOff x="1605997" y="2450522"/>
              <a:chExt cx="4126153" cy="36000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1606550" y="2450522"/>
                <a:ext cx="4125600" cy="36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997" y="2450522"/>
                <a:ext cx="4126153" cy="3600000"/>
              </a:xfrm>
              <a:prstGeom prst="rect">
                <a:avLst/>
              </a:prstGeom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3090863" y="3028950"/>
              <a:ext cx="164306" cy="1643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94038" y="4756150"/>
              <a:ext cx="164306" cy="1643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76688" y="4756150"/>
              <a:ext cx="164306" cy="1643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87715" y="4756150"/>
              <a:ext cx="164306" cy="1643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863134" y="4756150"/>
              <a:ext cx="164306" cy="1643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17033" y="2856986"/>
              <a:ext cx="164306" cy="1643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359240" y="2072004"/>
            <a:ext cx="466785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 err="1">
                <a:solidFill>
                  <a:schemeClr val="lt1"/>
                </a:solidFill>
              </a:rPr>
              <a:t>피어슨</a:t>
            </a:r>
            <a:r>
              <a:rPr lang="ko-KR" altLang="en-US" sz="2000" b="1" dirty="0">
                <a:solidFill>
                  <a:schemeClr val="lt1"/>
                </a:solidFill>
              </a:rPr>
              <a:t> 상관계수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9887E-247E-4193-B8FF-14FE2903A0B1}"/>
              </a:ext>
            </a:extLst>
          </p:cNvPr>
          <p:cNvSpPr txBox="1"/>
          <p:nvPr/>
        </p:nvSpPr>
        <p:spPr>
          <a:xfrm>
            <a:off x="6219477" y="5338080"/>
            <a:ext cx="2332254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100" b="1" dirty="0"/>
              <a:t>★ </a:t>
            </a:r>
            <a:r>
              <a:rPr lang="ko-KR" altLang="en-US" sz="1100" b="1" dirty="0">
                <a:solidFill>
                  <a:srgbClr val="00B050"/>
                </a:solidFill>
              </a:rPr>
              <a:t>운송비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	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제품가격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	0.42</a:t>
            </a:r>
          </a:p>
          <a:p>
            <a:pPr>
              <a:lnSpc>
                <a:spcPct val="150000"/>
              </a:lnSpc>
            </a:pPr>
            <a:r>
              <a:rPr lang="ja-JP" altLang="en-US" sz="1100" b="1" dirty="0"/>
              <a:t>★ </a:t>
            </a:r>
            <a:r>
              <a:rPr lang="ko-KR" altLang="en-US" sz="1100" b="1" dirty="0">
                <a:solidFill>
                  <a:srgbClr val="00B050"/>
                </a:solidFill>
              </a:rPr>
              <a:t>운송비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</a:rPr>
              <a:t>	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 제품의 무게</a:t>
            </a:r>
            <a:r>
              <a:rPr lang="en-US" altLang="ko-KR" sz="1100" b="1" dirty="0">
                <a:solidFill>
                  <a:srgbClr val="FF0000"/>
                </a:solidFill>
              </a:rPr>
              <a:t> 	0.62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310C0-262A-4B32-888F-4442DB16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1E8205-654E-4F34-A30F-DF6DEF187AEC}"/>
              </a:ext>
            </a:extLst>
          </p:cNvPr>
          <p:cNvSpPr txBox="1"/>
          <p:nvPr/>
        </p:nvSpPr>
        <p:spPr>
          <a:xfrm>
            <a:off x="6143277" y="3057480"/>
            <a:ext cx="2152380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200" b="1" dirty="0">
                <a:solidFill>
                  <a:srgbClr val="404040"/>
                </a:solidFill>
              </a:rPr>
              <a:t>・ </a:t>
            </a:r>
            <a:r>
              <a:rPr lang="ko-KR" altLang="en-US" sz="1200" b="1" dirty="0">
                <a:solidFill>
                  <a:srgbClr val="404040"/>
                </a:solidFill>
              </a:rPr>
              <a:t>배송시간에서 상대적으로 높은 상관계수는 </a:t>
            </a:r>
            <a:r>
              <a:rPr lang="ko-KR" altLang="en-US" sz="1200" b="1" dirty="0">
                <a:solidFill>
                  <a:srgbClr val="FF0000"/>
                </a:solidFill>
              </a:rPr>
              <a:t>고객의 위치</a:t>
            </a:r>
            <a:r>
              <a:rPr lang="en-US" altLang="ko-KR" sz="1200" b="1" dirty="0">
                <a:solidFill>
                  <a:srgbClr val="404040"/>
                </a:solidFill>
              </a:rPr>
              <a:t>(</a:t>
            </a:r>
            <a:r>
              <a:rPr lang="ko-KR" altLang="en-US" sz="1200" b="1" dirty="0">
                <a:solidFill>
                  <a:srgbClr val="404040"/>
                </a:solidFill>
              </a:rPr>
              <a:t>우편번호</a:t>
            </a:r>
            <a:r>
              <a:rPr lang="en-US" altLang="ko-KR" sz="1200" b="1" dirty="0">
                <a:solidFill>
                  <a:srgbClr val="404040"/>
                </a:solidFill>
              </a:rPr>
              <a:t>,</a:t>
            </a:r>
            <a:r>
              <a:rPr lang="ko-KR" altLang="en-US" sz="1200" b="1" dirty="0">
                <a:solidFill>
                  <a:srgbClr val="404040"/>
                </a:solidFill>
              </a:rPr>
              <a:t>위도</a:t>
            </a:r>
            <a:r>
              <a:rPr lang="en-US" altLang="ko-KR" sz="1200" b="1" dirty="0">
                <a:solidFill>
                  <a:srgbClr val="404040"/>
                </a:solidFill>
              </a:rPr>
              <a:t>,</a:t>
            </a:r>
            <a:r>
              <a:rPr lang="ko-KR" altLang="en-US" sz="1200" b="1" dirty="0">
                <a:solidFill>
                  <a:srgbClr val="404040"/>
                </a:solidFill>
              </a:rPr>
              <a:t>경도</a:t>
            </a:r>
            <a:r>
              <a:rPr lang="en-US" altLang="ko-KR" sz="1200" b="1" dirty="0">
                <a:solidFill>
                  <a:srgbClr val="404040"/>
                </a:solidFill>
              </a:rPr>
              <a:t>), </a:t>
            </a:r>
            <a:r>
              <a:rPr lang="ko-KR" altLang="en-US" sz="1200" b="1" dirty="0">
                <a:solidFill>
                  <a:srgbClr val="00B050"/>
                </a:solidFill>
              </a:rPr>
              <a:t>운송비</a:t>
            </a:r>
            <a:r>
              <a:rPr lang="ko-KR" altLang="en-US" sz="1200" b="1" dirty="0">
                <a:solidFill>
                  <a:srgbClr val="404040"/>
                </a:solidFill>
              </a:rPr>
              <a:t> 이다</a:t>
            </a:r>
            <a:r>
              <a:rPr lang="en-US" altLang="ko-KR" sz="1200" b="1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8677C-A0F7-4168-8392-57B5A102820E}"/>
              </a:ext>
            </a:extLst>
          </p:cNvPr>
          <p:cNvSpPr txBox="1"/>
          <p:nvPr/>
        </p:nvSpPr>
        <p:spPr>
          <a:xfrm>
            <a:off x="6143277" y="4464932"/>
            <a:ext cx="2152380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200" b="1" dirty="0">
                <a:solidFill>
                  <a:srgbClr val="404040"/>
                </a:solidFill>
              </a:rPr>
              <a:t>・ </a:t>
            </a:r>
            <a:r>
              <a:rPr lang="ko-KR" altLang="en-US" sz="1200" b="1" dirty="0">
                <a:solidFill>
                  <a:srgbClr val="00B050"/>
                </a:solidFill>
              </a:rPr>
              <a:t>운송비</a:t>
            </a:r>
            <a:r>
              <a:rPr lang="ko-KR" altLang="en-US" sz="1200" b="1" dirty="0">
                <a:solidFill>
                  <a:srgbClr val="404040"/>
                </a:solidFill>
              </a:rPr>
              <a:t>와 상관관계가 높은 항목은 상품의 무게와 제품의 가격이다</a:t>
            </a:r>
            <a:r>
              <a:rPr lang="en-US" altLang="ko-KR" sz="1200" b="1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C79FC3-A8CF-40E5-A713-2793071B3C77}"/>
              </a:ext>
            </a:extLst>
          </p:cNvPr>
          <p:cNvSpPr txBox="1"/>
          <p:nvPr/>
        </p:nvSpPr>
        <p:spPr>
          <a:xfrm>
            <a:off x="6219477" y="4181590"/>
            <a:ext cx="2332254" cy="31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100" b="1" dirty="0"/>
              <a:t>★</a:t>
            </a:r>
            <a:r>
              <a:rPr lang="ko-KR" altLang="en-US" sz="1100" b="1" dirty="0">
                <a:solidFill>
                  <a:srgbClr val="FF0000"/>
                </a:solidFill>
              </a:rPr>
              <a:t>배송기간</a:t>
            </a:r>
            <a:r>
              <a:rPr lang="en-US" altLang="ko-KR" sz="1100" b="1" dirty="0">
                <a:solidFill>
                  <a:srgbClr val="FF0000"/>
                </a:solidFill>
              </a:rPr>
              <a:t>	-  </a:t>
            </a:r>
            <a:r>
              <a:rPr lang="ko-KR" altLang="en-US" sz="1100" b="1" dirty="0">
                <a:solidFill>
                  <a:srgbClr val="FF0000"/>
                </a:solidFill>
              </a:rPr>
              <a:t>고객의 위치</a:t>
            </a:r>
            <a:r>
              <a:rPr lang="en-US" altLang="ko-KR" sz="1100" b="1" dirty="0">
                <a:solidFill>
                  <a:srgbClr val="FF0000"/>
                </a:solidFill>
              </a:rPr>
              <a:t>	0.27  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79382F-69C8-425F-80E4-CA38C9257E20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D8EB97-FCFB-44F8-B96F-9F960F16FA51}"/>
              </a:ext>
            </a:extLst>
          </p:cNvPr>
          <p:cNvSpPr txBox="1"/>
          <p:nvPr/>
        </p:nvSpPr>
        <p:spPr>
          <a:xfrm>
            <a:off x="1332537" y="1410959"/>
            <a:ext cx="5553123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배송시간에 </a:t>
            </a:r>
            <a:r>
              <a:rPr lang="ko-KR" altLang="en-US" dirty="0" err="1"/>
              <a:t>영향있는</a:t>
            </a:r>
            <a:r>
              <a:rPr lang="ko-KR" altLang="en-US" dirty="0"/>
              <a:t> 항목 </a:t>
            </a:r>
            <a:r>
              <a:rPr lang="en-US" altLang="ko-KR" dirty="0"/>
              <a:t>&lt;</a:t>
            </a:r>
            <a:r>
              <a:rPr lang="ko-KR" altLang="en-US" dirty="0" err="1"/>
              <a:t>고객의위치</a:t>
            </a:r>
            <a:r>
              <a:rPr lang="en-US" altLang="ko-KR" dirty="0"/>
              <a:t>,</a:t>
            </a:r>
            <a:r>
              <a:rPr lang="ko-KR" altLang="en-US" dirty="0"/>
              <a:t>운송비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94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638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직사각형 3"/>
          <p:cNvSpPr/>
          <p:nvPr/>
        </p:nvSpPr>
        <p:spPr>
          <a:xfrm>
            <a:off x="-953795" y="0"/>
            <a:ext cx="12237081" cy="685800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-17182" y="104211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7190" y="642006"/>
            <a:ext cx="1311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CONTENTS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2818" y="1259175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1. 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2818" y="4058587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2. Data Handling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1259175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3. Machine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1314" y="4058587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4. Conclusion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7695" y="1848246"/>
            <a:ext cx="21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프로젝트 개요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일정표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분석 환경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분석 방법론</a:t>
            </a:r>
            <a:endParaRPr lang="en-US" altLang="ko-KR" spc="-122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7695" y="4647659"/>
            <a:ext cx="21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데이터 수집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데이터 전처리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22" dirty="0">
                <a:solidFill>
                  <a:schemeClr val="bg1"/>
                </a:solidFill>
              </a:rPr>
              <a:t>EDA </a:t>
            </a:r>
            <a:r>
              <a:rPr lang="ko-KR" altLang="en-US" spc="-122" dirty="0">
                <a:solidFill>
                  <a:schemeClr val="bg1"/>
                </a:solidFill>
              </a:rPr>
              <a:t>및 시각화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 err="1">
                <a:solidFill>
                  <a:schemeClr val="bg1"/>
                </a:solidFill>
              </a:rPr>
              <a:t>파생변수</a:t>
            </a:r>
            <a:r>
              <a:rPr lang="ko-KR" altLang="en-US" spc="-122" dirty="0">
                <a:solidFill>
                  <a:schemeClr val="bg1"/>
                </a:solidFill>
              </a:rPr>
              <a:t> 추가</a:t>
            </a:r>
            <a:endParaRPr lang="en-US" altLang="ko-KR" spc="-122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6431" y="4644453"/>
            <a:ext cx="2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결론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22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66431" y="1853038"/>
            <a:ext cx="2160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 err="1">
                <a:solidFill>
                  <a:schemeClr val="bg1"/>
                </a:solidFill>
              </a:rPr>
              <a:t>머신러닝</a:t>
            </a:r>
            <a:r>
              <a:rPr lang="ko-KR" altLang="en-US" spc="-122" dirty="0">
                <a:solidFill>
                  <a:schemeClr val="bg1"/>
                </a:solidFill>
              </a:rPr>
              <a:t> 기법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모형 최적화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 err="1">
                <a:solidFill>
                  <a:schemeClr val="bg1"/>
                </a:solidFill>
              </a:rPr>
              <a:t>모형별</a:t>
            </a:r>
            <a:r>
              <a:rPr lang="ko-KR" altLang="en-US" spc="-122" dirty="0">
                <a:solidFill>
                  <a:schemeClr val="bg1"/>
                </a:solidFill>
              </a:rPr>
              <a:t> 평가표</a:t>
            </a:r>
            <a:endParaRPr lang="en-US" altLang="ko-KR" spc="-122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3E767-F1B5-40F7-AC1D-12DD3CFB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00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33058606-E221-4657-AE40-28A72916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20" y="2545653"/>
            <a:ext cx="3240000" cy="21843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54968" y="4880791"/>
            <a:ext cx="7199999" cy="1440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E1461-C065-47EC-8535-149961B35E8C}"/>
              </a:ext>
            </a:extLst>
          </p:cNvPr>
          <p:cNvSpPr txBox="1"/>
          <p:nvPr/>
        </p:nvSpPr>
        <p:spPr>
          <a:xfrm>
            <a:off x="1713000" y="5019637"/>
            <a:ext cx="6480000" cy="1026691"/>
          </a:xfrm>
          <a:prstGeom prst="rect">
            <a:avLst/>
          </a:prstGeom>
          <a:noFill/>
        </p:spPr>
        <p:txBody>
          <a:bodyPr wrap="square" lIns="72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리뷰 </a:t>
            </a:r>
            <a:r>
              <a:rPr lang="en-US" altLang="ko-KR" sz="1400" b="1" dirty="0">
                <a:solidFill>
                  <a:srgbClr val="404040"/>
                </a:solidFill>
              </a:rPr>
              <a:t>1</a:t>
            </a:r>
            <a:r>
              <a:rPr lang="ko-KR" altLang="en-US" sz="1400" b="1" dirty="0">
                <a:solidFill>
                  <a:srgbClr val="404040"/>
                </a:solidFill>
              </a:rPr>
              <a:t>점과 </a:t>
            </a:r>
            <a:r>
              <a:rPr lang="en-US" altLang="ko-KR" sz="1400" b="1" dirty="0">
                <a:solidFill>
                  <a:srgbClr val="404040"/>
                </a:solidFill>
              </a:rPr>
              <a:t>5</a:t>
            </a:r>
            <a:r>
              <a:rPr lang="ko-KR" altLang="en-US" sz="1400" b="1" dirty="0">
                <a:solidFill>
                  <a:srgbClr val="404040"/>
                </a:solidFill>
              </a:rPr>
              <a:t>점에서 공통적으로 볼 수 있는 공통된 단어는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04040"/>
                </a:solidFill>
              </a:rPr>
              <a:t>delivered, arrived, deadline, waiting, yet, time </a:t>
            </a:r>
            <a:r>
              <a:rPr lang="ko-KR" altLang="en-US" sz="1400" b="1" dirty="0">
                <a:solidFill>
                  <a:srgbClr val="404040"/>
                </a:solidFill>
              </a:rPr>
              <a:t>등과 같이</a:t>
            </a:r>
            <a:endParaRPr lang="en-US" altLang="ko-KR" sz="14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04040"/>
                </a:solidFill>
              </a:rPr>
              <a:t>배송</a:t>
            </a:r>
            <a:r>
              <a:rPr lang="en-US" altLang="ko-KR" sz="1400" b="1" dirty="0">
                <a:solidFill>
                  <a:srgbClr val="404040"/>
                </a:solidFill>
              </a:rPr>
              <a:t>,</a:t>
            </a:r>
            <a:r>
              <a:rPr lang="ko-KR" altLang="en-US" sz="1400" b="1" dirty="0">
                <a:solidFill>
                  <a:srgbClr val="404040"/>
                </a:solidFill>
              </a:rPr>
              <a:t>시간과 관련된 단어들이 많이 사용됨을 알 수 있음</a:t>
            </a:r>
            <a:endParaRPr lang="en-US" altLang="ko-KR" sz="1400" b="1" dirty="0">
              <a:solidFill>
                <a:srgbClr val="40404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77417" y="2174835"/>
            <a:ext cx="359376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1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6369" y="2179995"/>
            <a:ext cx="359631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5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25260-E3A5-4591-9957-B3A1AB17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C3606-5160-446B-ACB2-8C36E04DA5DB}"/>
              </a:ext>
            </a:extLst>
          </p:cNvPr>
          <p:cNvSpPr txBox="1"/>
          <p:nvPr/>
        </p:nvSpPr>
        <p:spPr>
          <a:xfrm>
            <a:off x="1364579" y="1419585"/>
            <a:ext cx="5424883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리뷰데이터 분석 및 시각화</a:t>
            </a:r>
            <a:r>
              <a:rPr lang="en-US" altLang="ko-KR" dirty="0"/>
              <a:t>(</a:t>
            </a:r>
            <a:r>
              <a:rPr lang="ko-KR" altLang="en-US" dirty="0" err="1"/>
              <a:t>워드클라우드</a:t>
            </a:r>
            <a:r>
              <a:rPr lang="en-US" altLang="ko-KR" dirty="0"/>
              <a:t>)</a:t>
            </a:r>
            <a:r>
              <a:rPr lang="en-US" altLang="ko-KR" sz="1200" b="0" i="0" dirty="0">
                <a:effectLst/>
                <a:latin typeface="Inter"/>
              </a:rPr>
              <a:t>11145</a:t>
            </a:r>
            <a:r>
              <a:rPr lang="ko-KR" altLang="en-US" sz="1200" b="0" i="0" dirty="0">
                <a:effectLst/>
                <a:latin typeface="Inter"/>
              </a:rPr>
              <a:t>건</a:t>
            </a:r>
            <a:endParaRPr lang="en-US" altLang="ko-KR" sz="1200" dirty="0">
              <a:solidFill>
                <a:srgbClr val="404040"/>
              </a:solidFill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7F14530-BB69-488C-B826-C94D5D864CF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27" y="2567019"/>
            <a:ext cx="3240000" cy="216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626AE1-DD29-4FE7-A056-26468D4BF8EB}"/>
              </a:ext>
            </a:extLst>
          </p:cNvPr>
          <p:cNvSpPr/>
          <p:nvPr/>
        </p:nvSpPr>
        <p:spPr>
          <a:xfrm>
            <a:off x="1606550" y="3156779"/>
            <a:ext cx="186469" cy="75139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7E26A5-5038-4DAE-8405-5112DDB0EFC5}"/>
              </a:ext>
            </a:extLst>
          </p:cNvPr>
          <p:cNvSpPr/>
          <p:nvPr/>
        </p:nvSpPr>
        <p:spPr>
          <a:xfrm>
            <a:off x="3249819" y="2725758"/>
            <a:ext cx="375976" cy="18839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D80EE7-8C59-442F-87FC-CEEC279BC1AD}"/>
              </a:ext>
            </a:extLst>
          </p:cNvPr>
          <p:cNvSpPr/>
          <p:nvPr/>
        </p:nvSpPr>
        <p:spPr>
          <a:xfrm>
            <a:off x="4131039" y="3053301"/>
            <a:ext cx="186469" cy="89452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3B5BC3-7C5E-4D30-9B3E-80F97BCFD7B8}"/>
              </a:ext>
            </a:extLst>
          </p:cNvPr>
          <p:cNvSpPr/>
          <p:nvPr/>
        </p:nvSpPr>
        <p:spPr>
          <a:xfrm>
            <a:off x="5800576" y="2914153"/>
            <a:ext cx="231352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2B5A72-E070-48C2-95F6-34969BA4299D}"/>
              </a:ext>
            </a:extLst>
          </p:cNvPr>
          <p:cNvSpPr/>
          <p:nvPr/>
        </p:nvSpPr>
        <p:spPr>
          <a:xfrm>
            <a:off x="7488455" y="4250159"/>
            <a:ext cx="787668" cy="312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93F767-DF4C-4A81-B554-449A6B0F405B}"/>
              </a:ext>
            </a:extLst>
          </p:cNvPr>
          <p:cNvSpPr/>
          <p:nvPr/>
        </p:nvSpPr>
        <p:spPr>
          <a:xfrm>
            <a:off x="5568768" y="3543719"/>
            <a:ext cx="447021" cy="2197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AEE7DB-B803-4665-AFD1-62C40E8AD72D}"/>
              </a:ext>
            </a:extLst>
          </p:cNvPr>
          <p:cNvSpPr/>
          <p:nvPr/>
        </p:nvSpPr>
        <p:spPr>
          <a:xfrm>
            <a:off x="4365044" y="2675678"/>
            <a:ext cx="328439" cy="18866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2BF9A3-E345-443B-A808-6D97DA132C0C}"/>
              </a:ext>
            </a:extLst>
          </p:cNvPr>
          <p:cNvSpPr/>
          <p:nvPr/>
        </p:nvSpPr>
        <p:spPr>
          <a:xfrm>
            <a:off x="1987771" y="2984676"/>
            <a:ext cx="1882838" cy="36343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5670-C61B-4B07-8C6C-674F3E36C983}"/>
              </a:ext>
            </a:extLst>
          </p:cNvPr>
          <p:cNvSpPr/>
          <p:nvPr/>
        </p:nvSpPr>
        <p:spPr>
          <a:xfrm>
            <a:off x="6371662" y="2612646"/>
            <a:ext cx="1304609" cy="2466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1CF38F-0A97-4A00-9B0A-95AA54059462}"/>
              </a:ext>
            </a:extLst>
          </p:cNvPr>
          <p:cNvSpPr/>
          <p:nvPr/>
        </p:nvSpPr>
        <p:spPr>
          <a:xfrm>
            <a:off x="5182063" y="2819955"/>
            <a:ext cx="333305" cy="1648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A6EE52-EA20-4461-A9C3-AF19D0E05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4" y="2191982"/>
            <a:ext cx="4460485" cy="2601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02F2D6-07C5-45E8-93E7-1331259C93B2}"/>
              </a:ext>
            </a:extLst>
          </p:cNvPr>
          <p:cNvSpPr txBox="1"/>
          <p:nvPr/>
        </p:nvSpPr>
        <p:spPr>
          <a:xfrm>
            <a:off x="282733" y="1510484"/>
            <a:ext cx="31213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카테고리별 평균 배송기간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82733" y="4793520"/>
            <a:ext cx="4460486" cy="1927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515257" y="4880071"/>
            <a:ext cx="3984172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카테고리별 평균 배송기간은 크게 눈에 띄는 차이를 보이고 있지 않다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FFFF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분산분석</a:t>
            </a:r>
            <a:r>
              <a:rPr lang="en-US" altLang="ko-KR" sz="1200" dirty="0">
                <a:solidFill>
                  <a:srgbClr val="FFFFFF"/>
                </a:solidFill>
              </a:rPr>
              <a:t>(ANOVA)</a:t>
            </a:r>
            <a:r>
              <a:rPr lang="ko-KR" altLang="en-US" sz="1200" dirty="0">
                <a:solidFill>
                  <a:srgbClr val="FFFFFF"/>
                </a:solidFill>
              </a:rPr>
              <a:t>를 통해 통계적 검증을 진행한다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4EE132-77FD-4BD5-99D3-29E9DD4E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D1097D-FB4F-4982-9DB3-E72605510A9E}"/>
              </a:ext>
            </a:extLst>
          </p:cNvPr>
          <p:cNvSpPr/>
          <p:nvPr/>
        </p:nvSpPr>
        <p:spPr>
          <a:xfrm>
            <a:off x="-1568321" y="-4763"/>
            <a:ext cx="129493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김강현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F713B-83F4-4F31-91E3-F2AF23282C7A}"/>
              </a:ext>
            </a:extLst>
          </p:cNvPr>
          <p:cNvSpPr txBox="1"/>
          <p:nvPr/>
        </p:nvSpPr>
        <p:spPr>
          <a:xfrm>
            <a:off x="4868183" y="1664372"/>
            <a:ext cx="475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카테고리와 평균 배송기간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960313-6620-4C58-8540-B3B7D7ED5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" r="6238"/>
          <a:stretch/>
        </p:blipFill>
        <p:spPr>
          <a:xfrm>
            <a:off x="4953000" y="2239153"/>
            <a:ext cx="4670266" cy="25543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406115-7088-49F1-96D4-2F249D380ADF}"/>
              </a:ext>
            </a:extLst>
          </p:cNvPr>
          <p:cNvSpPr/>
          <p:nvPr/>
        </p:nvSpPr>
        <p:spPr>
          <a:xfrm>
            <a:off x="7997371" y="3889829"/>
            <a:ext cx="391886" cy="522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F12A03-9BBD-4791-AE5A-4B48C5447905}"/>
              </a:ext>
            </a:extLst>
          </p:cNvPr>
          <p:cNvSpPr/>
          <p:nvPr/>
        </p:nvSpPr>
        <p:spPr>
          <a:xfrm>
            <a:off x="4953000" y="4802026"/>
            <a:ext cx="4560692" cy="1927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74DA0-8BAA-4F1A-B5D5-85779975D764}"/>
              </a:ext>
            </a:extLst>
          </p:cNvPr>
          <p:cNvSpPr txBox="1"/>
          <p:nvPr/>
        </p:nvSpPr>
        <p:spPr>
          <a:xfrm>
            <a:off x="5099473" y="4872812"/>
            <a:ext cx="4291270" cy="172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FFFFFF"/>
                </a:solidFill>
              </a:rPr>
              <a:t>p-value</a:t>
            </a:r>
            <a:r>
              <a:rPr lang="ko-KR" altLang="en-US" sz="1200" dirty="0">
                <a:solidFill>
                  <a:srgbClr val="FFFFFF"/>
                </a:solidFill>
              </a:rPr>
              <a:t>가 유의 수준 </a:t>
            </a:r>
            <a:r>
              <a:rPr lang="en-US" altLang="ko-KR" sz="1200" dirty="0">
                <a:solidFill>
                  <a:srgbClr val="FFFFFF"/>
                </a:solidFill>
              </a:rPr>
              <a:t>95%</a:t>
            </a:r>
            <a:r>
              <a:rPr lang="ko-KR" altLang="en-US" sz="1200" dirty="0">
                <a:solidFill>
                  <a:srgbClr val="FFFFFF"/>
                </a:solidFill>
              </a:rPr>
              <a:t>에서 </a:t>
            </a:r>
            <a:r>
              <a:rPr lang="en-US" altLang="ko-KR" sz="1200" dirty="0">
                <a:solidFill>
                  <a:srgbClr val="FFFF00"/>
                </a:solidFill>
              </a:rPr>
              <a:t>0.05</a:t>
            </a:r>
            <a:r>
              <a:rPr lang="ko-KR" altLang="en-US" sz="1200" dirty="0">
                <a:solidFill>
                  <a:srgbClr val="FFFFFF"/>
                </a:solidFill>
              </a:rPr>
              <a:t>보다 낮다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FFFF"/>
                </a:solidFill>
              </a:rPr>
              <a:t>귀무가설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: </a:t>
            </a:r>
            <a:r>
              <a:rPr lang="ko-KR" altLang="en-US" sz="1200" dirty="0">
                <a:solidFill>
                  <a:srgbClr val="FFFFFF"/>
                </a:solidFill>
              </a:rPr>
              <a:t>모든 카테고리의 평균배송시간은 같다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대립가설 </a:t>
            </a:r>
            <a:r>
              <a:rPr lang="en-US" altLang="ko-KR" sz="1200" dirty="0">
                <a:solidFill>
                  <a:srgbClr val="FFFFFF"/>
                </a:solidFill>
              </a:rPr>
              <a:t>: </a:t>
            </a:r>
            <a:r>
              <a:rPr lang="ko-KR" altLang="en-US" sz="1200" dirty="0">
                <a:solidFill>
                  <a:srgbClr val="FFFFFF"/>
                </a:solidFill>
              </a:rPr>
              <a:t>최소 한 카테고리의 평균배송시간이 다르다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FFFF"/>
                </a:solidFill>
              </a:rPr>
              <a:t>귀무가설</a:t>
            </a:r>
            <a:r>
              <a:rPr lang="ko-KR" altLang="en-US" sz="1200" dirty="0">
                <a:solidFill>
                  <a:srgbClr val="FFFFFF"/>
                </a:solidFill>
              </a:rPr>
              <a:t> 기각 </a:t>
            </a:r>
            <a:r>
              <a:rPr lang="ko-KR" altLang="en-US" sz="1200" dirty="0">
                <a:solidFill>
                  <a:srgbClr val="FFFF00"/>
                </a:solidFill>
              </a:rPr>
              <a:t>대립가설 채택</a:t>
            </a:r>
            <a:endParaRPr lang="en-US" altLang="ko-KR" sz="1200" dirty="0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통계적으로 카테고리별 평균 배송기간이 차이가 있다고 판단하여 카테고리를 변수로 채택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5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02F2D6-07C5-45E8-93E7-1331259C93B2}"/>
              </a:ext>
            </a:extLst>
          </p:cNvPr>
          <p:cNvSpPr txBox="1"/>
          <p:nvPr/>
        </p:nvSpPr>
        <p:spPr>
          <a:xfrm>
            <a:off x="122434" y="1510484"/>
            <a:ext cx="3441968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위치별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평균배송시간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82733" y="4793520"/>
            <a:ext cx="4460486" cy="1927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515257" y="4880071"/>
            <a:ext cx="3984172" cy="144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브라질은 남동부에 수도를 비롯한 대도시와 많은 인구가 밀집 되어 있다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FFFF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실제로 남동부에 있는 소비자가 평균 배송시간이 짧은 것을 확인할 수 있다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4EE132-77FD-4BD5-99D3-29E9DD4E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D1097D-FB4F-4982-9DB3-E72605510A9E}"/>
              </a:ext>
            </a:extLst>
          </p:cNvPr>
          <p:cNvSpPr/>
          <p:nvPr/>
        </p:nvSpPr>
        <p:spPr>
          <a:xfrm>
            <a:off x="-1568321" y="-4763"/>
            <a:ext cx="129493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김강현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F713B-83F4-4F31-91E3-F2AF23282C7A}"/>
              </a:ext>
            </a:extLst>
          </p:cNvPr>
          <p:cNvSpPr txBox="1"/>
          <p:nvPr/>
        </p:nvSpPr>
        <p:spPr>
          <a:xfrm>
            <a:off x="4868183" y="1664372"/>
            <a:ext cx="5057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 거주지역과 배송기간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F12A03-9BBD-4791-AE5A-4B48C5447905}"/>
              </a:ext>
            </a:extLst>
          </p:cNvPr>
          <p:cNvSpPr/>
          <p:nvPr/>
        </p:nvSpPr>
        <p:spPr>
          <a:xfrm>
            <a:off x="4953000" y="4802026"/>
            <a:ext cx="4560692" cy="1927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74DA0-8BAA-4F1A-B5D5-85779975D764}"/>
              </a:ext>
            </a:extLst>
          </p:cNvPr>
          <p:cNvSpPr txBox="1"/>
          <p:nvPr/>
        </p:nvSpPr>
        <p:spPr>
          <a:xfrm>
            <a:off x="5099473" y="4872812"/>
            <a:ext cx="4291270" cy="172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FFFFFF"/>
                </a:solidFill>
              </a:rPr>
              <a:t>p-value</a:t>
            </a:r>
            <a:r>
              <a:rPr lang="ko-KR" altLang="en-US" sz="1200" dirty="0">
                <a:solidFill>
                  <a:srgbClr val="FFFFFF"/>
                </a:solidFill>
              </a:rPr>
              <a:t>가 유의 수준 </a:t>
            </a:r>
            <a:r>
              <a:rPr lang="en-US" altLang="ko-KR" sz="1200" dirty="0">
                <a:solidFill>
                  <a:srgbClr val="FFFFFF"/>
                </a:solidFill>
              </a:rPr>
              <a:t>95%</a:t>
            </a:r>
            <a:r>
              <a:rPr lang="ko-KR" altLang="en-US" sz="1200" dirty="0">
                <a:solidFill>
                  <a:srgbClr val="FFFFFF"/>
                </a:solidFill>
              </a:rPr>
              <a:t>에서 </a:t>
            </a:r>
            <a:r>
              <a:rPr lang="en-US" altLang="ko-KR" sz="1200" dirty="0">
                <a:solidFill>
                  <a:srgbClr val="FFFF00"/>
                </a:solidFill>
              </a:rPr>
              <a:t>0.05</a:t>
            </a:r>
            <a:r>
              <a:rPr lang="ko-KR" altLang="en-US" sz="1200" dirty="0">
                <a:solidFill>
                  <a:srgbClr val="FFFFFF"/>
                </a:solidFill>
              </a:rPr>
              <a:t>보다 낮다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FFFF"/>
                </a:solidFill>
              </a:rPr>
              <a:t>귀무가설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: </a:t>
            </a:r>
            <a:r>
              <a:rPr lang="ko-KR" altLang="en-US" sz="1200" dirty="0">
                <a:solidFill>
                  <a:srgbClr val="FFFFFF"/>
                </a:solidFill>
              </a:rPr>
              <a:t>소비자가 거주하는 주별 평균배송시간은 같다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대립가설 </a:t>
            </a:r>
            <a:r>
              <a:rPr lang="en-US" altLang="ko-KR" sz="1200" dirty="0">
                <a:solidFill>
                  <a:srgbClr val="FFFFFF"/>
                </a:solidFill>
              </a:rPr>
              <a:t>: </a:t>
            </a:r>
            <a:r>
              <a:rPr lang="ko-KR" altLang="en-US" sz="1200" dirty="0">
                <a:solidFill>
                  <a:srgbClr val="FFFFFF"/>
                </a:solidFill>
              </a:rPr>
              <a:t>최소 하나의 주별 평균배송시간은 다르다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FFFF"/>
                </a:solidFill>
              </a:rPr>
              <a:t>귀무가설</a:t>
            </a:r>
            <a:r>
              <a:rPr lang="ko-KR" altLang="en-US" sz="1200" dirty="0">
                <a:solidFill>
                  <a:srgbClr val="FFFFFF"/>
                </a:solidFill>
              </a:rPr>
              <a:t> 기각 </a:t>
            </a:r>
            <a:r>
              <a:rPr lang="ko-KR" altLang="en-US" sz="1200" dirty="0">
                <a:solidFill>
                  <a:srgbClr val="FFFF00"/>
                </a:solidFill>
              </a:rPr>
              <a:t>대립가설 채택</a:t>
            </a:r>
            <a:endParaRPr lang="en-US" altLang="ko-KR" sz="1200" dirty="0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통계적으로 소비자 거주 주별 평균 배송기간이 차이가 있다고 판단하여 카테고리를 변수로 채택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A389E6-F46C-4075-A3D0-1E4B9C42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0" y="2406538"/>
            <a:ext cx="2194619" cy="19279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08587FD-34FE-4BD4-A9A1-5388BDFFE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45" y="2406538"/>
            <a:ext cx="2196143" cy="192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03788-4072-4166-91C6-2D0CB0E6065F}"/>
              </a:ext>
            </a:extLst>
          </p:cNvPr>
          <p:cNvSpPr txBox="1"/>
          <p:nvPr/>
        </p:nvSpPr>
        <p:spPr>
          <a:xfrm>
            <a:off x="346324" y="2085975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주별 인구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1D49F-103F-45CC-B6FB-1D64DFDA8107}"/>
              </a:ext>
            </a:extLst>
          </p:cNvPr>
          <p:cNvSpPr txBox="1"/>
          <p:nvPr/>
        </p:nvSpPr>
        <p:spPr>
          <a:xfrm>
            <a:off x="2518727" y="2085975"/>
            <a:ext cx="1426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&lt;</a:t>
            </a:r>
            <a:r>
              <a:rPr lang="ko-KR" altLang="en-US" sz="1050" dirty="0"/>
              <a:t>주별 평균배송시간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128915F-07C1-46DD-959E-9691B8AF4613}"/>
              </a:ext>
            </a:extLst>
          </p:cNvPr>
          <p:cNvSpPr/>
          <p:nvPr/>
        </p:nvSpPr>
        <p:spPr>
          <a:xfrm rot="1893746">
            <a:off x="1371467" y="3181791"/>
            <a:ext cx="517482" cy="1098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1A095A-283C-4C53-8DDA-F239544F26FC}"/>
              </a:ext>
            </a:extLst>
          </p:cNvPr>
          <p:cNvSpPr/>
          <p:nvPr/>
        </p:nvSpPr>
        <p:spPr>
          <a:xfrm rot="1893746">
            <a:off x="3514421" y="3181792"/>
            <a:ext cx="517482" cy="1098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1D4CE08-5D7E-4C63-AE1D-502BD535B7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8" r="5162"/>
          <a:stretch/>
        </p:blipFill>
        <p:spPr>
          <a:xfrm>
            <a:off x="4953000" y="2235541"/>
            <a:ext cx="4670266" cy="21768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406115-7088-49F1-96D4-2F249D380ADF}"/>
              </a:ext>
            </a:extLst>
          </p:cNvPr>
          <p:cNvSpPr/>
          <p:nvPr/>
        </p:nvSpPr>
        <p:spPr>
          <a:xfrm>
            <a:off x="7501802" y="3608528"/>
            <a:ext cx="287100" cy="522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183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A4B74142-CA72-45EE-97B4-B6F23480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" r="6370"/>
          <a:stretch/>
        </p:blipFill>
        <p:spPr>
          <a:xfrm>
            <a:off x="4914901" y="1997339"/>
            <a:ext cx="4735718" cy="26302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02F2D6-07C5-45E8-93E7-1331259C93B2}"/>
              </a:ext>
            </a:extLst>
          </p:cNvPr>
          <p:cNvSpPr txBox="1"/>
          <p:nvPr/>
        </p:nvSpPr>
        <p:spPr>
          <a:xfrm>
            <a:off x="122434" y="1510484"/>
            <a:ext cx="3441968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위치별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평균배송시간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82733" y="4793520"/>
            <a:ext cx="4460486" cy="1927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515257" y="4880071"/>
            <a:ext cx="3984172" cy="144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가장 오랜 기간이 걸린 배송은 </a:t>
            </a:r>
            <a:r>
              <a:rPr lang="en-US" altLang="ko-KR" sz="1200" dirty="0">
                <a:solidFill>
                  <a:srgbClr val="FFFFFF"/>
                </a:solidFill>
              </a:rPr>
              <a:t>Amazonas</a:t>
            </a:r>
            <a:r>
              <a:rPr lang="ko-KR" altLang="en-US" sz="1200" dirty="0">
                <a:solidFill>
                  <a:srgbClr val="FFFFFF"/>
                </a:solidFill>
              </a:rPr>
              <a:t>주의 판매자 판매한 데이터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FFFF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대다수의 판매자가 대도시가 밀집된 남동부에 위치하고 있다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4EE132-77FD-4BD5-99D3-29E9DD4E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D1097D-FB4F-4982-9DB3-E72605510A9E}"/>
              </a:ext>
            </a:extLst>
          </p:cNvPr>
          <p:cNvSpPr/>
          <p:nvPr/>
        </p:nvSpPr>
        <p:spPr>
          <a:xfrm>
            <a:off x="-1568321" y="-4763"/>
            <a:ext cx="129493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김강현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F713B-83F4-4F31-91E3-F2AF23282C7A}"/>
              </a:ext>
            </a:extLst>
          </p:cNvPr>
          <p:cNvSpPr txBox="1"/>
          <p:nvPr/>
        </p:nvSpPr>
        <p:spPr>
          <a:xfrm>
            <a:off x="4848333" y="1614166"/>
            <a:ext cx="5057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 거주지역과 배송기간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F12A03-9BBD-4791-AE5A-4B48C5447905}"/>
              </a:ext>
            </a:extLst>
          </p:cNvPr>
          <p:cNvSpPr/>
          <p:nvPr/>
        </p:nvSpPr>
        <p:spPr>
          <a:xfrm>
            <a:off x="4953000" y="4802026"/>
            <a:ext cx="4560692" cy="19279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74DA0-8BAA-4F1A-B5D5-85779975D764}"/>
              </a:ext>
            </a:extLst>
          </p:cNvPr>
          <p:cNvSpPr txBox="1"/>
          <p:nvPr/>
        </p:nvSpPr>
        <p:spPr>
          <a:xfrm>
            <a:off x="5099473" y="4872812"/>
            <a:ext cx="4291270" cy="172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FFFFFF"/>
                </a:solidFill>
              </a:rPr>
              <a:t>p-value</a:t>
            </a:r>
            <a:r>
              <a:rPr lang="ko-KR" altLang="en-US" sz="1200" dirty="0">
                <a:solidFill>
                  <a:srgbClr val="FFFFFF"/>
                </a:solidFill>
              </a:rPr>
              <a:t>가 유의 수준 </a:t>
            </a:r>
            <a:r>
              <a:rPr lang="en-US" altLang="ko-KR" sz="1200" dirty="0">
                <a:solidFill>
                  <a:srgbClr val="FFFFFF"/>
                </a:solidFill>
              </a:rPr>
              <a:t>95%</a:t>
            </a:r>
            <a:r>
              <a:rPr lang="ko-KR" altLang="en-US" sz="1200" dirty="0">
                <a:solidFill>
                  <a:srgbClr val="FFFFFF"/>
                </a:solidFill>
              </a:rPr>
              <a:t>에서 </a:t>
            </a:r>
            <a:r>
              <a:rPr lang="en-US" altLang="ko-KR" sz="1200" dirty="0">
                <a:solidFill>
                  <a:srgbClr val="FFFF00"/>
                </a:solidFill>
              </a:rPr>
              <a:t>0.05</a:t>
            </a:r>
            <a:r>
              <a:rPr lang="ko-KR" altLang="en-US" sz="1200" dirty="0">
                <a:solidFill>
                  <a:srgbClr val="FFFFFF"/>
                </a:solidFill>
              </a:rPr>
              <a:t>보다 낮다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FFFF"/>
                </a:solidFill>
              </a:rPr>
              <a:t>귀무가설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: </a:t>
            </a:r>
            <a:r>
              <a:rPr lang="ko-KR" altLang="en-US" sz="1200" dirty="0">
                <a:solidFill>
                  <a:srgbClr val="FFFFFF"/>
                </a:solidFill>
              </a:rPr>
              <a:t>판매자가 위치한 주별 평균배송시간은 같다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대립가설 </a:t>
            </a:r>
            <a:r>
              <a:rPr lang="en-US" altLang="ko-KR" sz="1200" dirty="0">
                <a:solidFill>
                  <a:srgbClr val="FFFFFF"/>
                </a:solidFill>
              </a:rPr>
              <a:t>: </a:t>
            </a:r>
            <a:r>
              <a:rPr lang="ko-KR" altLang="en-US" sz="1200" dirty="0">
                <a:solidFill>
                  <a:srgbClr val="FFFFFF"/>
                </a:solidFill>
              </a:rPr>
              <a:t>최소 하나의 주별 평균배송시간은 다르다</a:t>
            </a:r>
            <a:r>
              <a:rPr lang="en-US" altLang="ko-KR" sz="1200" dirty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FFFF"/>
                </a:solidFill>
              </a:rPr>
              <a:t>귀무가설</a:t>
            </a:r>
            <a:r>
              <a:rPr lang="ko-KR" altLang="en-US" sz="1200" dirty="0">
                <a:solidFill>
                  <a:srgbClr val="FFFFFF"/>
                </a:solidFill>
              </a:rPr>
              <a:t> 기각 </a:t>
            </a:r>
            <a:r>
              <a:rPr lang="ko-KR" altLang="en-US" sz="1200" dirty="0">
                <a:solidFill>
                  <a:srgbClr val="FFFF00"/>
                </a:solidFill>
              </a:rPr>
              <a:t>대립가설 채택</a:t>
            </a:r>
            <a:endParaRPr lang="en-US" altLang="ko-KR" sz="1200" dirty="0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통계적으로 판매자가 위치한주 주별 평균 배송기간이 차이가 있다고 판단하여 카테고리를 변수로 채택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406115-7088-49F1-96D4-2F249D380ADF}"/>
              </a:ext>
            </a:extLst>
          </p:cNvPr>
          <p:cNvSpPr/>
          <p:nvPr/>
        </p:nvSpPr>
        <p:spPr>
          <a:xfrm>
            <a:off x="7302500" y="3657601"/>
            <a:ext cx="584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4AD0E6-49BC-44C3-854C-B5172CCFC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3" y="2042232"/>
            <a:ext cx="2751086" cy="2585323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4731730-48A7-4740-9219-9E1E07D6148C}"/>
              </a:ext>
            </a:extLst>
          </p:cNvPr>
          <p:cNvGraphicFramePr>
            <a:graphicFrameLocks noGrp="1"/>
          </p:cNvGraphicFramePr>
          <p:nvPr/>
        </p:nvGraphicFramePr>
        <p:xfrm>
          <a:off x="3262480" y="2034663"/>
          <a:ext cx="1524000" cy="259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67">
                  <a:extLst>
                    <a:ext uri="{9D8B030D-6E8A-4147-A177-3AD203B41FA5}">
                      <a16:colId xmlns:a16="http://schemas.microsoft.com/office/drawing/2014/main" val="2326229785"/>
                    </a:ext>
                  </a:extLst>
                </a:gridCol>
                <a:gridCol w="929733">
                  <a:extLst>
                    <a:ext uri="{9D8B030D-6E8A-4147-A177-3AD203B41FA5}">
                      <a16:colId xmlns:a16="http://schemas.microsoft.com/office/drawing/2014/main" val="2275580057"/>
                    </a:ext>
                  </a:extLst>
                </a:gridCol>
              </a:tblGrid>
              <a:tr h="4321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Top5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432436"/>
                  </a:ext>
                </a:extLst>
              </a:tr>
              <a:tr h="432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47.8408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048808"/>
                  </a:ext>
                </a:extLst>
              </a:tr>
              <a:tr h="432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B0F0"/>
                          </a:solidFill>
                        </a:rPr>
                        <a:t>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18.4098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45763"/>
                  </a:ext>
                </a:extLst>
              </a:tr>
              <a:tr h="432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CE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17.9874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394086"/>
                  </a:ext>
                </a:extLst>
              </a:tr>
              <a:tr h="432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MA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17.7641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917309"/>
                  </a:ext>
                </a:extLst>
              </a:tr>
              <a:tr h="432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7030A0"/>
                          </a:solidFill>
                        </a:rPr>
                        <a:t>MT</a:t>
                      </a:r>
                      <a:endParaRPr lang="ko-KR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14.7494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5879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B3B1E0B-B9FB-401F-B18C-510C2C05A76B}"/>
              </a:ext>
            </a:extLst>
          </p:cNvPr>
          <p:cNvSpPr/>
          <p:nvPr/>
        </p:nvSpPr>
        <p:spPr>
          <a:xfrm>
            <a:off x="889000" y="2235541"/>
            <a:ext cx="717549" cy="6964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AC8C002-CA70-470C-80E0-625D2C577E22}"/>
              </a:ext>
            </a:extLst>
          </p:cNvPr>
          <p:cNvSpPr/>
          <p:nvPr/>
        </p:nvSpPr>
        <p:spPr>
          <a:xfrm>
            <a:off x="1231901" y="2959963"/>
            <a:ext cx="196850" cy="179341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C9CFB2-DDC6-4A52-9813-4EF90DCB533A}"/>
              </a:ext>
            </a:extLst>
          </p:cNvPr>
          <p:cNvSpPr/>
          <p:nvPr/>
        </p:nvSpPr>
        <p:spPr>
          <a:xfrm>
            <a:off x="2537441" y="2580560"/>
            <a:ext cx="241143" cy="24513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FD208BB-AD15-48A1-89AB-17ED2EACF7C5}"/>
              </a:ext>
            </a:extLst>
          </p:cNvPr>
          <p:cNvSpPr/>
          <p:nvPr/>
        </p:nvSpPr>
        <p:spPr>
          <a:xfrm>
            <a:off x="2266200" y="2514770"/>
            <a:ext cx="241143" cy="24513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622622-B474-4C65-B61B-C231E27FBF47}"/>
              </a:ext>
            </a:extLst>
          </p:cNvPr>
          <p:cNvSpPr/>
          <p:nvPr/>
        </p:nvSpPr>
        <p:spPr>
          <a:xfrm>
            <a:off x="1626365" y="3485962"/>
            <a:ext cx="241143" cy="245131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87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CCD2FB-3843-4543-B965-05395EEED933}"/>
              </a:ext>
            </a:extLst>
          </p:cNvPr>
          <p:cNvGraphicFramePr>
            <a:graphicFrameLocks noGrp="1"/>
          </p:cNvGraphicFramePr>
          <p:nvPr/>
        </p:nvGraphicFramePr>
        <p:xfrm>
          <a:off x="6772459" y="4433644"/>
          <a:ext cx="825500" cy="15468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494782331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870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5939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502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00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1425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85106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91A7E329-D669-4EAF-B1B8-D6E96BB2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09"/>
          <a:stretch/>
        </p:blipFill>
        <p:spPr>
          <a:xfrm>
            <a:off x="4235794" y="3239603"/>
            <a:ext cx="4107411" cy="291259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1430EC-1885-4C53-A6F5-A125CAFB7182}"/>
              </a:ext>
            </a:extLst>
          </p:cNvPr>
          <p:cNvCxnSpPr>
            <a:cxnSpLocks/>
          </p:cNvCxnSpPr>
          <p:nvPr/>
        </p:nvCxnSpPr>
        <p:spPr>
          <a:xfrm flipH="1">
            <a:off x="5203982" y="4541083"/>
            <a:ext cx="2608730" cy="8793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C6396-53A4-4063-9E70-8C5EDF699EB7}"/>
              </a:ext>
            </a:extLst>
          </p:cNvPr>
          <p:cNvSpPr/>
          <p:nvPr/>
        </p:nvSpPr>
        <p:spPr>
          <a:xfrm>
            <a:off x="2803022" y="3791631"/>
            <a:ext cx="1988250" cy="11960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50000"/>
              </a:lnSpc>
            </a:pPr>
            <a:r>
              <a:rPr lang="en-US" altLang="ko-KR" b="1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geopy</a:t>
            </a:r>
            <a:endParaRPr lang="en-US" altLang="ko-KR" b="1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위도</a:t>
            </a:r>
            <a:r>
              <a:rPr lang="en-US" altLang="ko-KR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경도의 </a:t>
            </a:r>
            <a:endParaRPr lang="en-US" altLang="ko-KR" sz="1400" b="1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값을 기준으로 </a:t>
            </a:r>
            <a:endParaRPr lang="en-US" altLang="ko-KR" sz="1400" b="1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직선거리 취득</a:t>
            </a:r>
            <a:endParaRPr lang="en-US" altLang="ko-KR" sz="14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8E2CC7C-BE06-45B3-9207-6514902E3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666"/>
              </p:ext>
            </p:extLst>
          </p:nvPr>
        </p:nvGraphicFramePr>
        <p:xfrm>
          <a:off x="1606549" y="2232560"/>
          <a:ext cx="5780020" cy="1385840"/>
        </p:xfrm>
        <a:graphic>
          <a:graphicData uri="http://schemas.openxmlformats.org/drawingml/2006/table">
            <a:tbl>
              <a:tblPr/>
              <a:tblGrid>
                <a:gridCol w="841971">
                  <a:extLst>
                    <a:ext uri="{9D8B030D-6E8A-4147-A177-3AD203B41FA5}">
                      <a16:colId xmlns:a16="http://schemas.microsoft.com/office/drawing/2014/main" val="210246893"/>
                    </a:ext>
                  </a:extLst>
                </a:gridCol>
                <a:gridCol w="796459">
                  <a:extLst>
                    <a:ext uri="{9D8B030D-6E8A-4147-A177-3AD203B41FA5}">
                      <a16:colId xmlns:a16="http://schemas.microsoft.com/office/drawing/2014/main" val="2981714915"/>
                    </a:ext>
                  </a:extLst>
                </a:gridCol>
                <a:gridCol w="1012642">
                  <a:extLst>
                    <a:ext uri="{9D8B030D-6E8A-4147-A177-3AD203B41FA5}">
                      <a16:colId xmlns:a16="http://schemas.microsoft.com/office/drawing/2014/main" val="3399026967"/>
                    </a:ext>
                  </a:extLst>
                </a:gridCol>
                <a:gridCol w="1058153">
                  <a:extLst>
                    <a:ext uri="{9D8B030D-6E8A-4147-A177-3AD203B41FA5}">
                      <a16:colId xmlns:a16="http://schemas.microsoft.com/office/drawing/2014/main" val="3547761962"/>
                    </a:ext>
                  </a:extLst>
                </a:gridCol>
                <a:gridCol w="1012642">
                  <a:extLst>
                    <a:ext uri="{9D8B030D-6E8A-4147-A177-3AD203B41FA5}">
                      <a16:colId xmlns:a16="http://schemas.microsoft.com/office/drawing/2014/main" val="3450223222"/>
                    </a:ext>
                  </a:extLst>
                </a:gridCol>
                <a:gridCol w="1058153">
                  <a:extLst>
                    <a:ext uri="{9D8B030D-6E8A-4147-A177-3AD203B41FA5}">
                      <a16:colId xmlns:a16="http://schemas.microsoft.com/office/drawing/2014/main" val="3107409558"/>
                    </a:ext>
                  </a:extLst>
                </a:gridCol>
              </a:tblGrid>
              <a:tr h="395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customer_zip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code_prefix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seller_zip</a:t>
                      </a:r>
                      <a:b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_code_prefix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3324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28013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27277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-22.49695279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-44.12749201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-21.76277535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-41.3096327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51513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15775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3471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-23.56509562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-46.51856509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-20.22052679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-50.90342437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65457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35661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37564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-22.26258413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-46.17112394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-19.87030466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-44.5933257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27093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12952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-20.55362363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-47.38735912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-23.08992525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-46.61165423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83330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13226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87900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-22.92938379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-53.13587259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-23.24340153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-46.82761413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7958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01162-3ECC-457D-B72B-FAE4EC3DA5B9}"/>
              </a:ext>
            </a:extLst>
          </p:cNvPr>
          <p:cNvSpPr/>
          <p:nvPr/>
        </p:nvSpPr>
        <p:spPr>
          <a:xfrm>
            <a:off x="3145425" y="2149468"/>
            <a:ext cx="4313210" cy="1659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5CE99-5E71-4963-BD27-E3F98D5E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05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53EB60-3D3B-418A-BA9A-4BB69419E603}"/>
              </a:ext>
            </a:extLst>
          </p:cNvPr>
          <p:cNvGraphicFramePr>
            <a:graphicFrameLocks noGrp="1"/>
          </p:cNvGraphicFramePr>
          <p:nvPr/>
        </p:nvGraphicFramePr>
        <p:xfrm>
          <a:off x="681037" y="1951170"/>
          <a:ext cx="8543925" cy="1350848"/>
        </p:xfrm>
        <a:graphic>
          <a:graphicData uri="http://schemas.openxmlformats.org/drawingml/2006/table">
            <a:tbl>
              <a:tblPr/>
              <a:tblGrid>
                <a:gridCol w="1547976">
                  <a:extLst>
                    <a:ext uri="{9D8B030D-6E8A-4147-A177-3AD203B41FA5}">
                      <a16:colId xmlns:a16="http://schemas.microsoft.com/office/drawing/2014/main" val="3706780313"/>
                    </a:ext>
                  </a:extLst>
                </a:gridCol>
                <a:gridCol w="1517918">
                  <a:extLst>
                    <a:ext uri="{9D8B030D-6E8A-4147-A177-3AD203B41FA5}">
                      <a16:colId xmlns:a16="http://schemas.microsoft.com/office/drawing/2014/main" val="2351779442"/>
                    </a:ext>
                  </a:extLst>
                </a:gridCol>
                <a:gridCol w="1660693">
                  <a:extLst>
                    <a:ext uri="{9D8B030D-6E8A-4147-A177-3AD203B41FA5}">
                      <a16:colId xmlns:a16="http://schemas.microsoft.com/office/drawing/2014/main" val="3621677869"/>
                    </a:ext>
                  </a:extLst>
                </a:gridCol>
                <a:gridCol w="556069">
                  <a:extLst>
                    <a:ext uri="{9D8B030D-6E8A-4147-A177-3AD203B41FA5}">
                      <a16:colId xmlns:a16="http://schemas.microsoft.com/office/drawing/2014/main" val="210246893"/>
                    </a:ext>
                  </a:extLst>
                </a:gridCol>
                <a:gridCol w="526011">
                  <a:extLst>
                    <a:ext uri="{9D8B030D-6E8A-4147-A177-3AD203B41FA5}">
                      <a16:colId xmlns:a16="http://schemas.microsoft.com/office/drawing/2014/main" val="2981714915"/>
                    </a:ext>
                  </a:extLst>
                </a:gridCol>
                <a:gridCol w="668786">
                  <a:extLst>
                    <a:ext uri="{9D8B030D-6E8A-4147-A177-3AD203B41FA5}">
                      <a16:colId xmlns:a16="http://schemas.microsoft.com/office/drawing/2014/main" val="3399026967"/>
                    </a:ext>
                  </a:extLst>
                </a:gridCol>
                <a:gridCol w="698843">
                  <a:extLst>
                    <a:ext uri="{9D8B030D-6E8A-4147-A177-3AD203B41FA5}">
                      <a16:colId xmlns:a16="http://schemas.microsoft.com/office/drawing/2014/main" val="3547761962"/>
                    </a:ext>
                  </a:extLst>
                </a:gridCol>
                <a:gridCol w="668786">
                  <a:extLst>
                    <a:ext uri="{9D8B030D-6E8A-4147-A177-3AD203B41FA5}">
                      <a16:colId xmlns:a16="http://schemas.microsoft.com/office/drawing/2014/main" val="3450223222"/>
                    </a:ext>
                  </a:extLst>
                </a:gridCol>
                <a:gridCol w="698843">
                  <a:extLst>
                    <a:ext uri="{9D8B030D-6E8A-4147-A177-3AD203B41FA5}">
                      <a16:colId xmlns:a16="http://schemas.microsoft.com/office/drawing/2014/main" val="3107409558"/>
                    </a:ext>
                  </a:extLst>
                </a:gridCol>
              </a:tblGrid>
              <a:tr h="2615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customer_zip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code_prefix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seller_zip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_code_prefix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_geolocation_lng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3324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00010242fe8c5a6d1ba2dd792cb16214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48436dade18ac8b2bce089ec2a041202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3ce436f183e68e07877b285a838db11a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28013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27277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-22.49695279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-44.12749201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-21.76277535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-41.3096327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51513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00018f77f2f0320c557190d7a144bdd3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dd7ddc04e1b6c2c614352b383efe2d36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f6dd3ec061db4e3987629fe6b26e5cce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15775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3471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-23.56509562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-46.51856509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-20.22052679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-50.90342437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65457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000229ec398224ef6ca0657da4fc703e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5b51032eddd242adc84c38acab88f23d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6489ae5e4333f3693df5ad4372dab6d3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35661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37564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-22.26258413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-46.17112394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-19.87030466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-44.5933257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27093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00024acbcdf0a6daa1e931b038114c75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9d7a1d34a5052409006425275ba1c2b4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d4eb9395c8c0431ee92fce09860c5a06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12952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-20.55362363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-47.38735912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-23.08992525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-46.61165423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83330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00042b26cf59d7ce69dfabb4e55b4fd9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df560393f3a51e74553ab94004ba5c87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58dbd0b2d70206bf40e62cd34e84d795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13226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87900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-22.92938379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-53.13587259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-23.24340153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-46.82761413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7958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67B45DF-2012-4675-90AA-C038FAE7B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3555983"/>
            <a:ext cx="6869563" cy="29125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1B9F60-66AD-4EA1-9CD2-0BCA426762F1}"/>
              </a:ext>
            </a:extLst>
          </p:cNvPr>
          <p:cNvSpPr/>
          <p:nvPr/>
        </p:nvSpPr>
        <p:spPr>
          <a:xfrm>
            <a:off x="6481481" y="1850477"/>
            <a:ext cx="1353671" cy="1578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3C1346-E3A8-4B78-AC60-C7A20D502845}"/>
              </a:ext>
            </a:extLst>
          </p:cNvPr>
          <p:cNvSpPr/>
          <p:nvPr/>
        </p:nvSpPr>
        <p:spPr>
          <a:xfrm>
            <a:off x="7844256" y="1846297"/>
            <a:ext cx="1470073" cy="1578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AF6F2D-16E4-422B-B376-C809545E8EA7}"/>
              </a:ext>
            </a:extLst>
          </p:cNvPr>
          <p:cNvSpPr/>
          <p:nvPr/>
        </p:nvSpPr>
        <p:spPr>
          <a:xfrm>
            <a:off x="929714" y="3795873"/>
            <a:ext cx="1571439" cy="2741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C2AC3-03FE-441B-B886-6C0FBC949FEB}"/>
              </a:ext>
            </a:extLst>
          </p:cNvPr>
          <p:cNvSpPr/>
          <p:nvPr/>
        </p:nvSpPr>
        <p:spPr>
          <a:xfrm>
            <a:off x="929714" y="4068872"/>
            <a:ext cx="1571439" cy="2741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91C85BA-BD29-4C2A-8F57-D4AF80F9106B}"/>
              </a:ext>
            </a:extLst>
          </p:cNvPr>
          <p:cNvCxnSpPr>
            <a:cxnSpLocks/>
            <a:stCxn id="5" idx="2"/>
            <a:endCxn id="18" idx="3"/>
          </p:cNvCxnSpPr>
          <p:nvPr/>
        </p:nvCxnSpPr>
        <p:spPr>
          <a:xfrm rot="5400000">
            <a:off x="4577773" y="1352380"/>
            <a:ext cx="503925" cy="465716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D5AF321-F709-495C-A66B-798CA35B453E}"/>
              </a:ext>
            </a:extLst>
          </p:cNvPr>
          <p:cNvCxnSpPr>
            <a:cxnSpLocks/>
            <a:stCxn id="17" idx="2"/>
            <a:endCxn id="19" idx="3"/>
          </p:cNvCxnSpPr>
          <p:nvPr/>
        </p:nvCxnSpPr>
        <p:spPr>
          <a:xfrm rot="5400000">
            <a:off x="5149671" y="776302"/>
            <a:ext cx="781104" cy="607814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98D2E4-0D1C-4B6C-9131-ECA7076B1828}"/>
              </a:ext>
            </a:extLst>
          </p:cNvPr>
          <p:cNvSpPr/>
          <p:nvPr/>
        </p:nvSpPr>
        <p:spPr>
          <a:xfrm>
            <a:off x="2274723" y="5472274"/>
            <a:ext cx="468478" cy="175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2582DA-77E9-4295-8340-836D861357E8}"/>
              </a:ext>
            </a:extLst>
          </p:cNvPr>
          <p:cNvSpPr/>
          <p:nvPr/>
        </p:nvSpPr>
        <p:spPr>
          <a:xfrm>
            <a:off x="2601735" y="5315390"/>
            <a:ext cx="1210236" cy="4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값을 취득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F989D9-3295-457D-B65A-A4A8520BBB32}"/>
              </a:ext>
            </a:extLst>
          </p:cNvPr>
          <p:cNvSpPr/>
          <p:nvPr/>
        </p:nvSpPr>
        <p:spPr>
          <a:xfrm>
            <a:off x="7719646" y="4501567"/>
            <a:ext cx="2025506" cy="1671367"/>
          </a:xfrm>
          <a:prstGeom prst="rect">
            <a:avLst/>
          </a:prstGeom>
          <a:solidFill>
            <a:srgbClr val="E7E6E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</a:rPr>
              <a:t>크롤링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소요시간</a:t>
            </a:r>
            <a:r>
              <a:rPr lang="en-US" altLang="ko-KR" sz="1400" b="1" dirty="0">
                <a:solidFill>
                  <a:schemeClr val="tx1"/>
                </a:solidFill>
              </a:rPr>
              <a:t>:25</a:t>
            </a:r>
            <a:r>
              <a:rPr lang="ko-KR" altLang="en-US" sz="1400" b="1" dirty="0">
                <a:solidFill>
                  <a:schemeClr val="tx1"/>
                </a:solidFill>
              </a:rPr>
              <a:t>시간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사용대수 </a:t>
            </a:r>
            <a:r>
              <a:rPr lang="en-US" altLang="ko-KR" sz="1400" b="1" dirty="0">
                <a:solidFill>
                  <a:schemeClr val="tx1"/>
                </a:solidFill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</a:rPr>
              <a:t>대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입력데이터 수</a:t>
            </a:r>
            <a:r>
              <a:rPr lang="en-US" altLang="ko-KR" sz="1400" b="1" dirty="0">
                <a:solidFill>
                  <a:schemeClr val="tx1"/>
                </a:solidFill>
              </a:rPr>
              <a:t>:94950</a:t>
            </a:r>
            <a:r>
              <a:rPr lang="ko-KR" altLang="en-US" sz="1400" b="1" dirty="0">
                <a:solidFill>
                  <a:schemeClr val="tx1"/>
                </a:solidFill>
              </a:rPr>
              <a:t>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출력 </a:t>
            </a:r>
            <a:r>
              <a:rPr lang="ko-KR" altLang="en-US" sz="1400" b="1" dirty="0" err="1">
                <a:solidFill>
                  <a:schemeClr val="tx1"/>
                </a:solidFill>
              </a:rPr>
              <a:t>데이터수</a:t>
            </a:r>
            <a:r>
              <a:rPr lang="en-US" altLang="ko-KR" sz="1400" b="1" dirty="0">
                <a:solidFill>
                  <a:schemeClr val="tx1"/>
                </a:solidFill>
              </a:rPr>
              <a:t>:94562</a:t>
            </a:r>
            <a:r>
              <a:rPr lang="ko-KR" altLang="en-US" sz="1400" b="1" dirty="0">
                <a:solidFill>
                  <a:schemeClr val="tx1"/>
                </a:solidFill>
              </a:rPr>
              <a:t>건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178FDD-C1FA-4435-A154-9A42E5F34298}"/>
              </a:ext>
            </a:extLst>
          </p:cNvPr>
          <p:cNvSpPr/>
          <p:nvPr/>
        </p:nvSpPr>
        <p:spPr>
          <a:xfrm>
            <a:off x="10080901" y="1826175"/>
            <a:ext cx="3124389" cy="2087923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참고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전체</a:t>
            </a:r>
            <a:r>
              <a:rPr lang="en-US" altLang="ko-KR" dirty="0">
                <a:solidFill>
                  <a:schemeClr val="tx1"/>
                </a:solidFill>
              </a:rPr>
              <a:t>:94950(80000+14664+286)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애러</a:t>
            </a:r>
            <a:r>
              <a:rPr lang="en-US" altLang="ko-KR" dirty="0">
                <a:solidFill>
                  <a:schemeClr val="tx1"/>
                </a:solidFill>
              </a:rPr>
              <a:t>:286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다시구한값</a:t>
            </a:r>
            <a:r>
              <a:rPr lang="en-US" altLang="ko-KR" dirty="0">
                <a:solidFill>
                  <a:schemeClr val="tx1"/>
                </a:solidFill>
              </a:rPr>
              <a:t>:116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최종삭제값</a:t>
            </a:r>
            <a:r>
              <a:rPr lang="en-US" altLang="ko-KR" dirty="0">
                <a:solidFill>
                  <a:schemeClr val="tx1"/>
                </a:solidFill>
              </a:rPr>
              <a:t>:170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793AAC-A45F-49E1-9047-06B815C8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239D7D-F444-4BC0-8AEC-C2149EB504E5}"/>
              </a:ext>
            </a:extLst>
          </p:cNvPr>
          <p:cNvSpPr txBox="1"/>
          <p:nvPr/>
        </p:nvSpPr>
        <p:spPr>
          <a:xfrm>
            <a:off x="690769" y="1378425"/>
            <a:ext cx="3852337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pPr algn="l"/>
            <a:r>
              <a:rPr lang="ko-KR" altLang="en-US" sz="2000" b="1" dirty="0"/>
              <a:t>위치에 따른 </a:t>
            </a:r>
            <a:r>
              <a:rPr lang="ko-KR" altLang="en-US" sz="2000" b="1" dirty="0" err="1"/>
              <a:t>실거리</a:t>
            </a:r>
            <a:r>
              <a:rPr lang="ko-KR" altLang="en-US" sz="2000" b="1" dirty="0"/>
              <a:t> 취득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크롤링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155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DA96C7-6EBC-4423-A890-DD4DADD3A0A8}"/>
              </a:ext>
            </a:extLst>
          </p:cNvPr>
          <p:cNvGraphicFramePr>
            <a:graphicFrameLocks noGrp="1"/>
          </p:cNvGraphicFramePr>
          <p:nvPr/>
        </p:nvGraphicFramePr>
        <p:xfrm>
          <a:off x="1482090" y="2543476"/>
          <a:ext cx="6972300" cy="1546860"/>
        </p:xfrm>
        <a:graphic>
          <a:graphicData uri="http://schemas.openxmlformats.org/drawingml/2006/table">
            <a:tbl>
              <a:tblPr/>
              <a:tblGrid>
                <a:gridCol w="2768600">
                  <a:extLst>
                    <a:ext uri="{9D8B030D-6E8A-4147-A177-3AD203B41FA5}">
                      <a16:colId xmlns:a16="http://schemas.microsoft.com/office/drawing/2014/main" val="22438079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298476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533766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9099270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577221469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length_cm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065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1e9e8ef04dbcff4541ed26657ea517e5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perfumaria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824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3aa071139cb16b67ca9e5dea641aaa2f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2687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96bd76ec8810374ed1b65e291975717f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esporte_lazer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25421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cef67bcfe19066a932b7673e239eb23d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bebes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331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9dc1a7de274444849c219cff195d0b71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utilidades_domesticas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1166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CCD2FB-3843-4543-B965-05395EEED933}"/>
              </a:ext>
            </a:extLst>
          </p:cNvPr>
          <p:cNvGraphicFramePr>
            <a:graphicFrameLocks noGrp="1"/>
          </p:cNvGraphicFramePr>
          <p:nvPr/>
        </p:nvGraphicFramePr>
        <p:xfrm>
          <a:off x="6772459" y="4433644"/>
          <a:ext cx="825500" cy="15468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494782331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870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5939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502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00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1425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85106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01162-3ECC-457D-B72B-FAE4EC3DA5B9}"/>
              </a:ext>
            </a:extLst>
          </p:cNvPr>
          <p:cNvSpPr/>
          <p:nvPr/>
        </p:nvSpPr>
        <p:spPr>
          <a:xfrm>
            <a:off x="5961528" y="2443996"/>
            <a:ext cx="2553643" cy="1724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E733D-96CF-42DB-9B1F-70EAD16FC9E0}"/>
              </a:ext>
            </a:extLst>
          </p:cNvPr>
          <p:cNvSpPr/>
          <p:nvPr/>
        </p:nvSpPr>
        <p:spPr>
          <a:xfrm>
            <a:off x="6485192" y="4367726"/>
            <a:ext cx="1502361" cy="1724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48DD5C1-94B3-46ED-B942-C753004837A6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7137793" y="4267169"/>
            <a:ext cx="199138" cy="19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C6396-53A4-4063-9E70-8C5EDF699EB7}"/>
              </a:ext>
            </a:extLst>
          </p:cNvPr>
          <p:cNvSpPr/>
          <p:nvPr/>
        </p:nvSpPr>
        <p:spPr>
          <a:xfrm>
            <a:off x="1550110" y="4444884"/>
            <a:ext cx="4859044" cy="16127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상품의 크기와 배송시간 간의 상관관계를 파악하기 위해</a:t>
            </a:r>
            <a:endParaRPr lang="en-US" altLang="ko-KR" sz="1400" b="1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상품의 폭</a:t>
            </a:r>
            <a:r>
              <a:rPr lang="en-US" altLang="ko-KR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너비</a:t>
            </a:r>
            <a:r>
              <a:rPr lang="en-US" altLang="ko-KR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높이를 이용하여 부피 계산</a:t>
            </a:r>
            <a:endParaRPr lang="en-US" altLang="ko-KR" sz="1400" b="1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 b="1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Volume_</a:t>
            </a:r>
            <a:r>
              <a:rPr lang="en-US" altLang="ko-KR" sz="12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r>
              <a:rPr lang="en-US" altLang="ko-KR" sz="1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</a:t>
            </a:r>
            <a:endParaRPr lang="en-US" altLang="ko-KR" sz="1200" b="1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 b="1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Product_length_cm</a:t>
            </a:r>
            <a:r>
              <a:rPr lang="ko-KR" altLang="en-US" sz="1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sz="1200" b="1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product_height_cm</a:t>
            </a:r>
            <a:r>
              <a:rPr lang="en-US" altLang="ko-KR" sz="1200" b="1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en-US" altLang="ko-KR" sz="1200" b="1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product_width_</a:t>
            </a:r>
            <a:r>
              <a:rPr lang="en-US" altLang="ko-KR" sz="12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en-US" altLang="ko-KR" sz="1200" b="1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endParaRPr lang="en-US" altLang="ko-KR" sz="18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83FB69-940F-4BA0-907F-0996E00376F1}"/>
              </a:ext>
            </a:extLst>
          </p:cNvPr>
          <p:cNvSpPr txBox="1"/>
          <p:nvPr/>
        </p:nvSpPr>
        <p:spPr>
          <a:xfrm>
            <a:off x="1482090" y="2204922"/>
            <a:ext cx="496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FFFFFF"/>
                </a:solidFill>
              </a:rPr>
              <a:t>olist_products_dataset</a:t>
            </a:r>
            <a:endParaRPr lang="ko-KR" altLang="en-US" b="1" dirty="0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50431-D66E-4255-83CD-AA2C1465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7B40DB-7823-4845-95DF-35FD7EF4F329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김주성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129F9D-D6A3-44F7-942E-DC017B89FCB2}"/>
              </a:ext>
            </a:extLst>
          </p:cNvPr>
          <p:cNvSpPr txBox="1"/>
          <p:nvPr/>
        </p:nvSpPr>
        <p:spPr>
          <a:xfrm>
            <a:off x="1365996" y="1421556"/>
            <a:ext cx="2095445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pPr algn="l"/>
            <a:r>
              <a:rPr lang="ko-KR" altLang="en-US" dirty="0">
                <a:solidFill>
                  <a:srgbClr val="404040"/>
                </a:solidFill>
              </a:rPr>
              <a:t>상품의 부피 추가</a:t>
            </a:r>
          </a:p>
        </p:txBody>
      </p:sp>
    </p:spTree>
    <p:extLst>
      <p:ext uri="{BB962C8B-B14F-4D97-AF65-F5344CB8AC3E}">
        <p14:creationId xmlns:p14="http://schemas.microsoft.com/office/powerpoint/2010/main" val="3812177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01162-3ECC-457D-B72B-FAE4EC3DA5B9}"/>
              </a:ext>
            </a:extLst>
          </p:cNvPr>
          <p:cNvSpPr/>
          <p:nvPr/>
        </p:nvSpPr>
        <p:spPr>
          <a:xfrm>
            <a:off x="5905850" y="2195587"/>
            <a:ext cx="2155971" cy="18372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48DD5C1-94B3-46ED-B942-C753004837A6}"/>
              </a:ext>
            </a:extLst>
          </p:cNvPr>
          <p:cNvCxnSpPr>
            <a:cxnSpLocks/>
            <a:endCxn id="18" idx="0"/>
          </p:cNvCxnSpPr>
          <p:nvPr/>
        </p:nvCxnSpPr>
        <p:spPr>
          <a:xfrm rot="5400000">
            <a:off x="5797882" y="3192834"/>
            <a:ext cx="337579" cy="201755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C6396-53A4-4063-9E70-8C5EDF699EB7}"/>
              </a:ext>
            </a:extLst>
          </p:cNvPr>
          <p:cNvSpPr/>
          <p:nvPr/>
        </p:nvSpPr>
        <p:spPr>
          <a:xfrm>
            <a:off x="1642079" y="2386532"/>
            <a:ext cx="4177057" cy="12350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학습을 용이하게 하기 위해</a:t>
            </a:r>
            <a:endParaRPr lang="en-US" altLang="ko-KR" sz="1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주문날짜를 년</a:t>
            </a:r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시간으로 분리하여</a:t>
            </a:r>
            <a:endParaRPr lang="en-US" altLang="ko-KR" sz="1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 파생변수로 추가</a:t>
            </a:r>
            <a:endParaRPr lang="en-US" altLang="ko-KR" sz="1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2050B-4337-4DB9-A9D1-24603C981229}"/>
              </a:ext>
            </a:extLst>
          </p:cNvPr>
          <p:cNvGraphicFramePr>
            <a:graphicFrameLocks noGrp="1"/>
          </p:cNvGraphicFramePr>
          <p:nvPr/>
        </p:nvGraphicFramePr>
        <p:xfrm>
          <a:off x="1979161" y="4434099"/>
          <a:ext cx="5930900" cy="15468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3844670205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6082648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33920710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0482639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333266842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_purchase_year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_purchase_month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_purchase_day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_purchase_dayofweek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_purchase_hour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50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1655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9474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913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14635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3013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118AFE3-76DE-43AD-AECF-68DDE861D508}"/>
              </a:ext>
            </a:extLst>
          </p:cNvPr>
          <p:cNvSpPr txBox="1"/>
          <p:nvPr/>
        </p:nvSpPr>
        <p:spPr>
          <a:xfrm>
            <a:off x="5803898" y="2257079"/>
            <a:ext cx="2381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FFFFFF"/>
                </a:solidFill>
              </a:rPr>
              <a:t>olist_orders_dataset</a:t>
            </a:r>
            <a:endParaRPr lang="ko-KR" alt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1DAA0D-4AE2-4CA7-82A4-0F2B7903A1AF}"/>
              </a:ext>
            </a:extLst>
          </p:cNvPr>
          <p:cNvGraphicFramePr>
            <a:graphicFrameLocks noGrp="1"/>
          </p:cNvGraphicFramePr>
          <p:nvPr/>
        </p:nvGraphicFramePr>
        <p:xfrm>
          <a:off x="6061365" y="2630836"/>
          <a:ext cx="1866900" cy="132588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81826139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order_purchase_timestamp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822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2017-10-02 10:56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8117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2018-07-24 20:41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93015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2018-08-08 8:38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0223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2017-11-18 19:28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4050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2018-02-13 21:18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76296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E733D-96CF-42DB-9B1F-70EAD16FC9E0}"/>
              </a:ext>
            </a:extLst>
          </p:cNvPr>
          <p:cNvSpPr/>
          <p:nvPr/>
        </p:nvSpPr>
        <p:spPr>
          <a:xfrm>
            <a:off x="1862356" y="4370400"/>
            <a:ext cx="6191076" cy="1702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71E7AC-92A9-4507-AEAF-874407C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F43C19-2EE9-4B34-895B-C46032C368F4}"/>
              </a:ext>
            </a:extLst>
          </p:cNvPr>
          <p:cNvSpPr txBox="1"/>
          <p:nvPr/>
        </p:nvSpPr>
        <p:spPr>
          <a:xfrm>
            <a:off x="1993819" y="4033724"/>
            <a:ext cx="496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FFFFFF"/>
                </a:solidFill>
              </a:rPr>
              <a:t>olist</a:t>
            </a:r>
            <a:r>
              <a:rPr lang="ko-KR" altLang="en-US" b="1" dirty="0">
                <a:solidFill>
                  <a:srgbClr val="FFFFFF"/>
                </a:solidFill>
              </a:rPr>
              <a:t>_</a:t>
            </a:r>
            <a:r>
              <a:rPr lang="en-US" altLang="ko-KR" b="1" dirty="0">
                <a:solidFill>
                  <a:srgbClr val="FFFFFF"/>
                </a:solidFill>
              </a:rPr>
              <a:t>order</a:t>
            </a:r>
            <a:r>
              <a:rPr lang="ko-KR" altLang="en-US" b="1" dirty="0">
                <a:solidFill>
                  <a:srgbClr val="FFFFFF"/>
                </a:solidFill>
              </a:rPr>
              <a:t>_</a:t>
            </a:r>
            <a:r>
              <a:rPr lang="ko-KR" altLang="en-US" b="1" dirty="0" err="1">
                <a:solidFill>
                  <a:srgbClr val="FFFFFF"/>
                </a:solidFill>
              </a:rPr>
              <a:t>dataset</a:t>
            </a:r>
            <a:endParaRPr lang="ko-KR" altLang="en-US" b="1" dirty="0">
              <a:solidFill>
                <a:srgbClr val="FFFFFF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9897D8-C1DD-47EB-8548-272BEB528EB2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김주성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34B5A4-3F7E-4B95-8B45-1E053554AB44}"/>
              </a:ext>
            </a:extLst>
          </p:cNvPr>
          <p:cNvSpPr txBox="1"/>
          <p:nvPr/>
        </p:nvSpPr>
        <p:spPr>
          <a:xfrm>
            <a:off x="1365996" y="1421556"/>
            <a:ext cx="1838965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pPr algn="l"/>
            <a:r>
              <a:rPr lang="ko-KR" altLang="en-US" dirty="0"/>
              <a:t>주문 날짜 분리</a:t>
            </a:r>
          </a:p>
        </p:txBody>
      </p:sp>
    </p:spTree>
    <p:extLst>
      <p:ext uri="{BB962C8B-B14F-4D97-AF65-F5344CB8AC3E}">
        <p14:creationId xmlns:p14="http://schemas.microsoft.com/office/powerpoint/2010/main" val="254883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0FF868A-AF19-4D10-881F-C2984482FD70}"/>
              </a:ext>
            </a:extLst>
          </p:cNvPr>
          <p:cNvSpPr/>
          <p:nvPr/>
        </p:nvSpPr>
        <p:spPr>
          <a:xfrm>
            <a:off x="1212355" y="2357747"/>
            <a:ext cx="7919760" cy="353107"/>
          </a:xfrm>
          <a:custGeom>
            <a:avLst/>
            <a:gdLst>
              <a:gd name="connsiteX0" fmla="*/ 0 w 7927596"/>
              <a:gd name="connsiteY0" fmla="*/ 377511 h 377511"/>
              <a:gd name="connsiteX1" fmla="*/ 3607266 w 7927596"/>
              <a:gd name="connsiteY1" fmla="*/ 7 h 377511"/>
              <a:gd name="connsiteX2" fmla="*/ 7927596 w 7927596"/>
              <a:gd name="connsiteY2" fmla="*/ 369122 h 377511"/>
              <a:gd name="connsiteX0" fmla="*/ 0 w 7927596"/>
              <a:gd name="connsiteY0" fmla="*/ 377511 h 377511"/>
              <a:gd name="connsiteX1" fmla="*/ 3968349 w 7927596"/>
              <a:gd name="connsiteY1" fmla="*/ 7 h 377511"/>
              <a:gd name="connsiteX2" fmla="*/ 7927596 w 7927596"/>
              <a:gd name="connsiteY2" fmla="*/ 369122 h 377511"/>
              <a:gd name="connsiteX0" fmla="*/ 0 w 7927596"/>
              <a:gd name="connsiteY0" fmla="*/ 330416 h 330416"/>
              <a:gd name="connsiteX1" fmla="*/ 3951555 w 7927596"/>
              <a:gd name="connsiteY1" fmla="*/ 11 h 330416"/>
              <a:gd name="connsiteX2" fmla="*/ 7927596 w 7927596"/>
              <a:gd name="connsiteY2" fmla="*/ 322027 h 33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7596" h="330416">
                <a:moveTo>
                  <a:pt x="0" y="330416"/>
                </a:moveTo>
                <a:cubicBezTo>
                  <a:pt x="1143000" y="142363"/>
                  <a:pt x="2630289" y="1409"/>
                  <a:pt x="3951555" y="11"/>
                </a:cubicBezTo>
                <a:cubicBezTo>
                  <a:pt x="5272821" y="-1387"/>
                  <a:pt x="6428064" y="136770"/>
                  <a:pt x="7927596" y="32202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40E0BB7F-FD25-4473-99BF-1EBA7C2C0F67}"/>
              </a:ext>
            </a:extLst>
          </p:cNvPr>
          <p:cNvSpPr/>
          <p:nvPr/>
        </p:nvSpPr>
        <p:spPr>
          <a:xfrm>
            <a:off x="614493" y="2710854"/>
            <a:ext cx="597861" cy="3249552"/>
          </a:xfrm>
          <a:custGeom>
            <a:avLst/>
            <a:gdLst>
              <a:gd name="connsiteX0" fmla="*/ 713064 w 713064"/>
              <a:gd name="connsiteY0" fmla="*/ 0 h 3246539"/>
              <a:gd name="connsiteX1" fmla="*/ 0 w 713064"/>
              <a:gd name="connsiteY1" fmla="*/ 1442906 h 3246539"/>
              <a:gd name="connsiteX2" fmla="*/ 713064 w 713064"/>
              <a:gd name="connsiteY2" fmla="*/ 3246539 h 3246539"/>
              <a:gd name="connsiteX0" fmla="*/ 729790 w 729790"/>
              <a:gd name="connsiteY0" fmla="*/ 0 h 3246539"/>
              <a:gd name="connsiteX1" fmla="*/ 0 w 729790"/>
              <a:gd name="connsiteY1" fmla="*/ 1610686 h 3246539"/>
              <a:gd name="connsiteX2" fmla="*/ 729790 w 729790"/>
              <a:gd name="connsiteY2" fmla="*/ 3246539 h 3246539"/>
              <a:gd name="connsiteX0" fmla="*/ 729790 w 729790"/>
              <a:gd name="connsiteY0" fmla="*/ 0 h 3246539"/>
              <a:gd name="connsiteX1" fmla="*/ 0 w 729790"/>
              <a:gd name="connsiteY1" fmla="*/ 1711354 h 3246539"/>
              <a:gd name="connsiteX2" fmla="*/ 729790 w 729790"/>
              <a:gd name="connsiteY2" fmla="*/ 3246539 h 3246539"/>
              <a:gd name="connsiteX0" fmla="*/ 828905 w 828905"/>
              <a:gd name="connsiteY0" fmla="*/ 0 h 3246539"/>
              <a:gd name="connsiteX1" fmla="*/ 0 w 828905"/>
              <a:gd name="connsiteY1" fmla="*/ 1619160 h 3246539"/>
              <a:gd name="connsiteX2" fmla="*/ 828905 w 828905"/>
              <a:gd name="connsiteY2" fmla="*/ 3246539 h 3246539"/>
              <a:gd name="connsiteX0" fmla="*/ 784854 w 784854"/>
              <a:gd name="connsiteY0" fmla="*/ 0 h 3246539"/>
              <a:gd name="connsiteX1" fmla="*/ 0 w 784854"/>
              <a:gd name="connsiteY1" fmla="*/ 1677829 h 3246539"/>
              <a:gd name="connsiteX2" fmla="*/ 784854 w 784854"/>
              <a:gd name="connsiteY2" fmla="*/ 3246539 h 324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854" h="3246539">
                <a:moveTo>
                  <a:pt x="784854" y="0"/>
                </a:moveTo>
                <a:cubicBezTo>
                  <a:pt x="428322" y="450908"/>
                  <a:pt x="0" y="1136739"/>
                  <a:pt x="0" y="1677829"/>
                </a:cubicBezTo>
                <a:cubicBezTo>
                  <a:pt x="0" y="2218919"/>
                  <a:pt x="668806" y="2944535"/>
                  <a:pt x="784854" y="324653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885DD2-A532-4BEE-BEBA-27ADD8291AFB}"/>
              </a:ext>
            </a:extLst>
          </p:cNvPr>
          <p:cNvGraphicFramePr>
            <a:graphicFrameLocks noGrp="1"/>
          </p:cNvGraphicFramePr>
          <p:nvPr/>
        </p:nvGraphicFramePr>
        <p:xfrm>
          <a:off x="1496826" y="6991356"/>
          <a:ext cx="8543924" cy="873027"/>
        </p:xfrm>
        <a:graphic>
          <a:graphicData uri="http://schemas.openxmlformats.org/drawingml/2006/table">
            <a:tbl>
              <a:tblPr/>
              <a:tblGrid>
                <a:gridCol w="358386">
                  <a:extLst>
                    <a:ext uri="{9D8B030D-6E8A-4147-A177-3AD203B41FA5}">
                      <a16:colId xmlns:a16="http://schemas.microsoft.com/office/drawing/2014/main" val="2423004402"/>
                    </a:ext>
                  </a:extLst>
                </a:gridCol>
                <a:gridCol w="508908">
                  <a:extLst>
                    <a:ext uri="{9D8B030D-6E8A-4147-A177-3AD203B41FA5}">
                      <a16:colId xmlns:a16="http://schemas.microsoft.com/office/drawing/2014/main" val="18138452"/>
                    </a:ext>
                  </a:extLst>
                </a:gridCol>
                <a:gridCol w="494573">
                  <a:extLst>
                    <a:ext uri="{9D8B030D-6E8A-4147-A177-3AD203B41FA5}">
                      <a16:colId xmlns:a16="http://schemas.microsoft.com/office/drawing/2014/main" val="3813063325"/>
                    </a:ext>
                  </a:extLst>
                </a:gridCol>
                <a:gridCol w="723940">
                  <a:extLst>
                    <a:ext uri="{9D8B030D-6E8A-4147-A177-3AD203B41FA5}">
                      <a16:colId xmlns:a16="http://schemas.microsoft.com/office/drawing/2014/main" val="1495366466"/>
                    </a:ext>
                  </a:extLst>
                </a:gridCol>
                <a:gridCol w="867294">
                  <a:extLst>
                    <a:ext uri="{9D8B030D-6E8A-4147-A177-3AD203B41FA5}">
                      <a16:colId xmlns:a16="http://schemas.microsoft.com/office/drawing/2014/main" val="2591108072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106533295"/>
                    </a:ext>
                  </a:extLst>
                </a:gridCol>
                <a:gridCol w="444399">
                  <a:extLst>
                    <a:ext uri="{9D8B030D-6E8A-4147-A177-3AD203B41FA5}">
                      <a16:colId xmlns:a16="http://schemas.microsoft.com/office/drawing/2014/main" val="221808463"/>
                    </a:ext>
                  </a:extLst>
                </a:gridCol>
                <a:gridCol w="688101">
                  <a:extLst>
                    <a:ext uri="{9D8B030D-6E8A-4147-A177-3AD203B41FA5}">
                      <a16:colId xmlns:a16="http://schemas.microsoft.com/office/drawing/2014/main" val="3006859871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2087914812"/>
                    </a:ext>
                  </a:extLst>
                </a:gridCol>
                <a:gridCol w="695269">
                  <a:extLst>
                    <a:ext uri="{9D8B030D-6E8A-4147-A177-3AD203B41FA5}">
                      <a16:colId xmlns:a16="http://schemas.microsoft.com/office/drawing/2014/main" val="3590358741"/>
                    </a:ext>
                  </a:extLst>
                </a:gridCol>
                <a:gridCol w="788449">
                  <a:extLst>
                    <a:ext uri="{9D8B030D-6E8A-4147-A177-3AD203B41FA5}">
                      <a16:colId xmlns:a16="http://schemas.microsoft.com/office/drawing/2014/main" val="4058171390"/>
                    </a:ext>
                  </a:extLst>
                </a:gridCol>
                <a:gridCol w="609256">
                  <a:extLst>
                    <a:ext uri="{9D8B030D-6E8A-4147-A177-3AD203B41FA5}">
                      <a16:colId xmlns:a16="http://schemas.microsoft.com/office/drawing/2014/main" val="3656486666"/>
                    </a:ext>
                  </a:extLst>
                </a:gridCol>
                <a:gridCol w="616424">
                  <a:extLst>
                    <a:ext uri="{9D8B030D-6E8A-4147-A177-3AD203B41FA5}">
                      <a16:colId xmlns:a16="http://schemas.microsoft.com/office/drawing/2014/main" val="4133880920"/>
                    </a:ext>
                  </a:extLst>
                </a:gridCol>
                <a:gridCol w="544747">
                  <a:extLst>
                    <a:ext uri="{9D8B030D-6E8A-4147-A177-3AD203B41FA5}">
                      <a16:colId xmlns:a16="http://schemas.microsoft.com/office/drawing/2014/main" val="1331435746"/>
                    </a:ext>
                  </a:extLst>
                </a:gridCol>
              </a:tblGrid>
              <a:tr h="249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_weight_g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_name_english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_customer_date_delay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distance_crawling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_purchase_year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_purchase_month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_dayofweek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_purchase_hour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2470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cool_stuff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7.614421296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RJ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0817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pet_shop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16.21618056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12976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furniture_decor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7.9484375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14157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3645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perfumery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6.147268519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53479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garden_tools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25.11435185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12114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A6DC74-27F6-4F99-8A9A-EA82FCE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315101-865B-43A9-BC89-4EF2AD424AF6}"/>
              </a:ext>
            </a:extLst>
          </p:cNvPr>
          <p:cNvGraphicFramePr>
            <a:graphicFrameLocks noGrp="1"/>
          </p:cNvGraphicFramePr>
          <p:nvPr/>
        </p:nvGraphicFramePr>
        <p:xfrm>
          <a:off x="1212355" y="2710854"/>
          <a:ext cx="8099430" cy="3249552"/>
        </p:xfrm>
        <a:graphic>
          <a:graphicData uri="http://schemas.openxmlformats.org/drawingml/2006/table">
            <a:tbl>
              <a:tblPr/>
              <a:tblGrid>
                <a:gridCol w="539962">
                  <a:extLst>
                    <a:ext uri="{9D8B030D-6E8A-4147-A177-3AD203B41FA5}">
                      <a16:colId xmlns:a16="http://schemas.microsoft.com/office/drawing/2014/main" val="930525411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799047941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465494640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2481003251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251171959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4081689424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4165085007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367568833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4125383837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2471866729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2697954719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994341910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3101333278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1247817241"/>
                    </a:ext>
                  </a:extLst>
                </a:gridCol>
                <a:gridCol w="539962">
                  <a:extLst>
                    <a:ext uri="{9D8B030D-6E8A-4147-A177-3AD203B41FA5}">
                      <a16:colId xmlns:a16="http://schemas.microsoft.com/office/drawing/2014/main" val="1785417357"/>
                    </a:ext>
                  </a:extLst>
                </a:gridCol>
              </a:tblGrid>
              <a:tr h="9357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항목명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English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delay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crawling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purchase_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purchase_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month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purchase_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purchase_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dayofweek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purchase_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hour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25558"/>
                  </a:ext>
                </a:extLst>
              </a:tr>
              <a:tr h="62871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배송비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상품무게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배송기간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고객의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판매자의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고객과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판매자의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구매년도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달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상품의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부피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411620"/>
                  </a:ext>
                </a:extLst>
              </a:tr>
              <a:tr h="6214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타입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441860"/>
                  </a:ext>
                </a:extLst>
              </a:tr>
              <a:tr h="62871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cool_stuff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7.6144213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RJ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3528</a:t>
                      </a: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272653"/>
                  </a:ext>
                </a:extLst>
              </a:tr>
              <a:tr h="434943">
                <a:tc gridSpan="1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vert="eaVert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18" marR="7718" marT="77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590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9FE74F7-AA33-4ED1-B536-60A375E27E56}"/>
              </a:ext>
            </a:extLst>
          </p:cNvPr>
          <p:cNvSpPr txBox="1"/>
          <p:nvPr/>
        </p:nvSpPr>
        <p:spPr>
          <a:xfrm>
            <a:off x="4812235" y="2134908"/>
            <a:ext cx="720000" cy="360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25691A-8D44-4123-B6FE-E2D26DB3BF55}"/>
              </a:ext>
            </a:extLst>
          </p:cNvPr>
          <p:cNvSpPr txBox="1"/>
          <p:nvPr/>
        </p:nvSpPr>
        <p:spPr>
          <a:xfrm>
            <a:off x="163439" y="4155630"/>
            <a:ext cx="985999" cy="36000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106384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990509-753C-4578-A204-2D74760CABC1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김주성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4CA073-B39C-4070-A7AF-7CFDE1545DC7}"/>
              </a:ext>
            </a:extLst>
          </p:cNvPr>
          <p:cNvSpPr txBox="1"/>
          <p:nvPr/>
        </p:nvSpPr>
        <p:spPr>
          <a:xfrm>
            <a:off x="1365996" y="1421556"/>
            <a:ext cx="299953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pPr algn="l"/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최종데이터</a:t>
            </a:r>
            <a:r>
              <a:rPr lang="en-US" altLang="ko-KR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(106384, 14)</a:t>
            </a:r>
          </a:p>
        </p:txBody>
      </p:sp>
    </p:spTree>
    <p:extLst>
      <p:ext uri="{BB962C8B-B14F-4D97-AF65-F5344CB8AC3E}">
        <p14:creationId xmlns:p14="http://schemas.microsoft.com/office/powerpoint/2010/main" val="1000302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BA6CE-525D-4FB9-ADFB-7A979DA44F52}"/>
              </a:ext>
            </a:extLst>
          </p:cNvPr>
          <p:cNvSpPr/>
          <p:nvPr/>
        </p:nvSpPr>
        <p:spPr>
          <a:xfrm>
            <a:off x="1354968" y="1417175"/>
            <a:ext cx="2862982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데이터처리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885DD2-A532-4BEE-BEBA-27ADD8291AFB}"/>
              </a:ext>
            </a:extLst>
          </p:cNvPr>
          <p:cNvGraphicFramePr>
            <a:graphicFrameLocks noGrp="1"/>
          </p:cNvGraphicFramePr>
          <p:nvPr/>
        </p:nvGraphicFramePr>
        <p:xfrm>
          <a:off x="1496826" y="6991356"/>
          <a:ext cx="8543924" cy="873027"/>
        </p:xfrm>
        <a:graphic>
          <a:graphicData uri="http://schemas.openxmlformats.org/drawingml/2006/table">
            <a:tbl>
              <a:tblPr/>
              <a:tblGrid>
                <a:gridCol w="358386">
                  <a:extLst>
                    <a:ext uri="{9D8B030D-6E8A-4147-A177-3AD203B41FA5}">
                      <a16:colId xmlns:a16="http://schemas.microsoft.com/office/drawing/2014/main" val="2423004402"/>
                    </a:ext>
                  </a:extLst>
                </a:gridCol>
                <a:gridCol w="508908">
                  <a:extLst>
                    <a:ext uri="{9D8B030D-6E8A-4147-A177-3AD203B41FA5}">
                      <a16:colId xmlns:a16="http://schemas.microsoft.com/office/drawing/2014/main" val="18138452"/>
                    </a:ext>
                  </a:extLst>
                </a:gridCol>
                <a:gridCol w="494573">
                  <a:extLst>
                    <a:ext uri="{9D8B030D-6E8A-4147-A177-3AD203B41FA5}">
                      <a16:colId xmlns:a16="http://schemas.microsoft.com/office/drawing/2014/main" val="3813063325"/>
                    </a:ext>
                  </a:extLst>
                </a:gridCol>
                <a:gridCol w="723940">
                  <a:extLst>
                    <a:ext uri="{9D8B030D-6E8A-4147-A177-3AD203B41FA5}">
                      <a16:colId xmlns:a16="http://schemas.microsoft.com/office/drawing/2014/main" val="1495366466"/>
                    </a:ext>
                  </a:extLst>
                </a:gridCol>
                <a:gridCol w="867294">
                  <a:extLst>
                    <a:ext uri="{9D8B030D-6E8A-4147-A177-3AD203B41FA5}">
                      <a16:colId xmlns:a16="http://schemas.microsoft.com/office/drawing/2014/main" val="2591108072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106533295"/>
                    </a:ext>
                  </a:extLst>
                </a:gridCol>
                <a:gridCol w="444399">
                  <a:extLst>
                    <a:ext uri="{9D8B030D-6E8A-4147-A177-3AD203B41FA5}">
                      <a16:colId xmlns:a16="http://schemas.microsoft.com/office/drawing/2014/main" val="221808463"/>
                    </a:ext>
                  </a:extLst>
                </a:gridCol>
                <a:gridCol w="688101">
                  <a:extLst>
                    <a:ext uri="{9D8B030D-6E8A-4147-A177-3AD203B41FA5}">
                      <a16:colId xmlns:a16="http://schemas.microsoft.com/office/drawing/2014/main" val="3006859871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2087914812"/>
                    </a:ext>
                  </a:extLst>
                </a:gridCol>
                <a:gridCol w="695269">
                  <a:extLst>
                    <a:ext uri="{9D8B030D-6E8A-4147-A177-3AD203B41FA5}">
                      <a16:colId xmlns:a16="http://schemas.microsoft.com/office/drawing/2014/main" val="3590358741"/>
                    </a:ext>
                  </a:extLst>
                </a:gridCol>
                <a:gridCol w="788449">
                  <a:extLst>
                    <a:ext uri="{9D8B030D-6E8A-4147-A177-3AD203B41FA5}">
                      <a16:colId xmlns:a16="http://schemas.microsoft.com/office/drawing/2014/main" val="4058171390"/>
                    </a:ext>
                  </a:extLst>
                </a:gridCol>
                <a:gridCol w="609256">
                  <a:extLst>
                    <a:ext uri="{9D8B030D-6E8A-4147-A177-3AD203B41FA5}">
                      <a16:colId xmlns:a16="http://schemas.microsoft.com/office/drawing/2014/main" val="3656486666"/>
                    </a:ext>
                  </a:extLst>
                </a:gridCol>
                <a:gridCol w="616424">
                  <a:extLst>
                    <a:ext uri="{9D8B030D-6E8A-4147-A177-3AD203B41FA5}">
                      <a16:colId xmlns:a16="http://schemas.microsoft.com/office/drawing/2014/main" val="4133880920"/>
                    </a:ext>
                  </a:extLst>
                </a:gridCol>
                <a:gridCol w="544747">
                  <a:extLst>
                    <a:ext uri="{9D8B030D-6E8A-4147-A177-3AD203B41FA5}">
                      <a16:colId xmlns:a16="http://schemas.microsoft.com/office/drawing/2014/main" val="1331435746"/>
                    </a:ext>
                  </a:extLst>
                </a:gridCol>
              </a:tblGrid>
              <a:tr h="249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_weight_g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_name_english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_customer_date_delay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distance_crawling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_purchase_year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_purchase_month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_dayofweek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_purchase_hour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2470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cool_stuff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7.614421296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RJ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0817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pet_shop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16.21618056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12976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furniture_decor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7.9484375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14157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3645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perfumery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6.147268519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53479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garden_tools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25.11435185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12114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88CA67-9D78-47E4-B04B-57006E33D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50280"/>
              </p:ext>
            </p:extLst>
          </p:nvPr>
        </p:nvGraphicFramePr>
        <p:xfrm>
          <a:off x="1775011" y="2481509"/>
          <a:ext cx="3993777" cy="3354694"/>
        </p:xfrm>
        <a:graphic>
          <a:graphicData uri="http://schemas.openxmlformats.org/drawingml/2006/table">
            <a:tbl>
              <a:tblPr/>
              <a:tblGrid>
                <a:gridCol w="1763918">
                  <a:extLst>
                    <a:ext uri="{9D8B030D-6E8A-4147-A177-3AD203B41FA5}">
                      <a16:colId xmlns:a16="http://schemas.microsoft.com/office/drawing/2014/main" val="59406197"/>
                    </a:ext>
                  </a:extLst>
                </a:gridCol>
                <a:gridCol w="865318">
                  <a:extLst>
                    <a:ext uri="{9D8B030D-6E8A-4147-A177-3AD203B41FA5}">
                      <a16:colId xmlns:a16="http://schemas.microsoft.com/office/drawing/2014/main" val="437839268"/>
                    </a:ext>
                  </a:extLst>
                </a:gridCol>
                <a:gridCol w="1364541">
                  <a:extLst>
                    <a:ext uri="{9D8B030D-6E8A-4147-A177-3AD203B41FA5}">
                      <a16:colId xmlns:a16="http://schemas.microsoft.com/office/drawing/2014/main" val="3361682307"/>
                    </a:ext>
                  </a:extLst>
                </a:gridCol>
              </a:tblGrid>
              <a:tr h="2557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8423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StandardScaler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59261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6220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941286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75530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53716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인코딩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핫인코딩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9099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9072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12347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now.month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sin,cos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5670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now.day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991660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now.weekday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35952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now.hour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3248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delivered_time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목표변수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5635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2FB2F3-D278-489E-A6B6-0E0B8C4921B2}"/>
              </a:ext>
            </a:extLst>
          </p:cNvPr>
          <p:cNvSpPr/>
          <p:nvPr/>
        </p:nvSpPr>
        <p:spPr>
          <a:xfrm>
            <a:off x="6017956" y="3352467"/>
            <a:ext cx="2287843" cy="16127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변수에 알맞은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처리를 진행</a:t>
            </a:r>
            <a:endParaRPr lang="en-US" altLang="ko-KR" sz="1400" b="1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FFFFF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AA853F-F4A8-4D9B-AA4C-D38327DA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2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047401" cy="790750"/>
              <a:chOff x="471977" y="2691080"/>
              <a:chExt cx="4047401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287053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3287053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225498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490B3-3206-4E4C-9432-38A19427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78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658930" cy="790750"/>
              <a:chOff x="471977" y="2691080"/>
              <a:chExt cx="4658930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898583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Machine Learning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3898582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Machine Learning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719562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3.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1F717C-EC45-4074-95A3-8A2C7366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29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머신러닝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 기법</a:t>
            </a:r>
            <a:endParaRPr lang="en-US" altLang="ko-KR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Machine Learning Models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98E24A-3E10-44C9-AA04-0605933F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781F67B5-D0E3-4F37-89EC-7BF858F6E458}"/>
              </a:ext>
            </a:extLst>
          </p:cNvPr>
          <p:cNvGraphicFramePr>
            <a:graphicFrameLocks noGrp="1"/>
          </p:cNvGraphicFramePr>
          <p:nvPr/>
        </p:nvGraphicFramePr>
        <p:xfrm>
          <a:off x="530564" y="1520748"/>
          <a:ext cx="3812836" cy="483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714">
                  <a:extLst>
                    <a:ext uri="{9D8B030D-6E8A-4147-A177-3AD203B41FA5}">
                      <a16:colId xmlns:a16="http://schemas.microsoft.com/office/drawing/2014/main" val="2024804200"/>
                    </a:ext>
                  </a:extLst>
                </a:gridCol>
                <a:gridCol w="3062122">
                  <a:extLst>
                    <a:ext uri="{9D8B030D-6E8A-4147-A177-3AD203B41FA5}">
                      <a16:colId xmlns:a16="http://schemas.microsoft.com/office/drawing/2014/main" val="2553527885"/>
                    </a:ext>
                  </a:extLst>
                </a:gridCol>
              </a:tblGrid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84179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LinearRegression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55575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BayesianRidge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721670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RandomForestRegressor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805598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575422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LinearSVR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904716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HistGradientBoosting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662387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GradientBoosting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703368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LGBM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059070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998400"/>
                  </a:ext>
                </a:extLst>
              </a:tr>
              <a:tr h="43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CatBoost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9152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5FD462-F8E6-4D4C-A472-B06E86FBC4AF}"/>
              </a:ext>
            </a:extLst>
          </p:cNvPr>
          <p:cNvSpPr/>
          <p:nvPr/>
        </p:nvSpPr>
        <p:spPr>
          <a:xfrm>
            <a:off x="4343400" y="1520747"/>
            <a:ext cx="4305300" cy="4835599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A7C1A-0C5C-4AE8-A96C-8309B86CCA7D}"/>
              </a:ext>
            </a:extLst>
          </p:cNvPr>
          <p:cNvSpPr txBox="1"/>
          <p:nvPr/>
        </p:nvSpPr>
        <p:spPr>
          <a:xfrm>
            <a:off x="4505325" y="2181225"/>
            <a:ext cx="39052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총 </a:t>
            </a:r>
            <a:r>
              <a:rPr lang="en-US" altLang="ko-KR" sz="1600" dirty="0"/>
              <a:t>10</a:t>
            </a:r>
            <a:r>
              <a:rPr lang="ko-KR" altLang="en-US" sz="1600" dirty="0"/>
              <a:t>개의 회귀모형을 사용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분석에 사용한 데이터 셋이 배송기간을 예측하기위한 데이터셋이 아닌 </a:t>
            </a:r>
            <a:r>
              <a:rPr lang="en-US" altLang="ko-KR" sz="1600" dirty="0" err="1"/>
              <a:t>Olist</a:t>
            </a:r>
            <a:r>
              <a:rPr lang="ko-KR" altLang="en-US" sz="1600" dirty="0"/>
              <a:t> 온라인 거래데이터셋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 따라서 선행 연구의 </a:t>
            </a:r>
            <a:r>
              <a:rPr lang="en-US" altLang="ko-KR" sz="1600" dirty="0"/>
              <a:t>RMSE</a:t>
            </a:r>
            <a:r>
              <a:rPr lang="ko-KR" altLang="en-US" sz="1600" dirty="0"/>
              <a:t>와 </a:t>
            </a:r>
            <a:r>
              <a:rPr lang="en-US" altLang="ko-KR" sz="1600" dirty="0"/>
              <a:t>R2</a:t>
            </a:r>
            <a:r>
              <a:rPr lang="ko-KR" altLang="en-US" sz="1600" dirty="0"/>
              <a:t>값이 각각  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Inter"/>
              </a:rPr>
              <a:t>7.470578, 0.341432</a:t>
            </a:r>
            <a:r>
              <a:rPr lang="ko-KR" altLang="en-US" sz="1600" b="0" i="0" dirty="0">
                <a:effectLst/>
                <a:latin typeface="Inter"/>
              </a:rPr>
              <a:t>로 매우 낮은 수준</a:t>
            </a:r>
            <a:endParaRPr lang="en-US" altLang="ko-KR" sz="1600" b="0" i="0" dirty="0"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이번 프로젝트에서는 전처리와 여러 변수 추가함에 따라 선행된 연구보다 개선된 결과를 도출하는데 초점을 맞춤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42F08F-7683-460C-BDDE-6F61415DBEED}"/>
              </a:ext>
            </a:extLst>
          </p:cNvPr>
          <p:cNvSpPr/>
          <p:nvPr/>
        </p:nvSpPr>
        <p:spPr>
          <a:xfrm>
            <a:off x="-1568321" y="-4763"/>
            <a:ext cx="129493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김강현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2091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5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5552613" cy="46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회귀분석 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4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Regression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Analysis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61546" y="1993846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F5781-FB7E-4182-9953-028FAB5C2E7A}"/>
              </a:ext>
            </a:extLst>
          </p:cNvPr>
          <p:cNvSpPr txBox="1"/>
          <p:nvPr/>
        </p:nvSpPr>
        <p:spPr>
          <a:xfrm>
            <a:off x="1360325" y="148033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파생변수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61546" y="4086224"/>
            <a:ext cx="7207934" cy="2246467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762CE-5F01-4E7E-BC42-6CA3978B7C1B}"/>
              </a:ext>
            </a:extLst>
          </p:cNvPr>
          <p:cNvSpPr txBox="1"/>
          <p:nvPr/>
        </p:nvSpPr>
        <p:spPr>
          <a:xfrm>
            <a:off x="2080469" y="4384873"/>
            <a:ext cx="5763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데이터셋에서 </a:t>
            </a: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전처리만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데이터 셋으로 여러 회귀모형을 적합한 결과 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교차검증하지 않은 모형 결과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모형의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Test-set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RMSE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가장 낮고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R2 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가장 높았다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R2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0.3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너무 낮다고 판단하여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파생변수를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추가했다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추가해서 적용해 봐야한다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546B97-DAE8-41A2-A268-DBA5388A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3EF31BB-93BB-43AC-B0B4-4B5F49E60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6983"/>
              </p:ext>
            </p:extLst>
          </p:nvPr>
        </p:nvGraphicFramePr>
        <p:xfrm>
          <a:off x="1866900" y="2146407"/>
          <a:ext cx="6172200" cy="17907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5633238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8135429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45272394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98371757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00508512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444077144"/>
                    </a:ext>
                  </a:extLst>
                </a:gridCol>
              </a:tblGrid>
              <a:tr h="162791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effectLst/>
                        </a:rPr>
                        <a:t>Train_RMSE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effectLst/>
                        </a:rPr>
                        <a:t>Test_RMSE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Train_R2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Test_R2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8794061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LinearRegression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8.269492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8.593464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0.235279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0.22129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1605194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BayesianRidge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8.270165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8.593127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0.235154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0.221351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8198452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RandomForestRegressor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2.835439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7.929967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0.910095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0.336895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6523709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Lasso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8.654078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8.960166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0.162495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0.153414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6840017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LinearSVR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8.497038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8.808478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0.192615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0.181835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988307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HistGradientBoosting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7.598202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8.208436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0.354394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0.289506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5530042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GradientBoosting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7.939194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8.337783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0.295147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0.266938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7812283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LGBM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7.57369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8.202778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0.358553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0.290486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3465832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XGB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6.730644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8.126105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0.493407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0.303688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2052194"/>
                  </a:ext>
                </a:extLst>
              </a:tr>
              <a:tr h="1627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CatBoost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7.156442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8.126302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0.427283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0.303654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9263695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8DFDD6-86F7-48EA-A143-292FA3A761C1}"/>
              </a:ext>
            </a:extLst>
          </p:cNvPr>
          <p:cNvSpPr/>
          <p:nvPr/>
        </p:nvSpPr>
        <p:spPr>
          <a:xfrm>
            <a:off x="-1568321" y="-4763"/>
            <a:ext cx="129493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김강현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285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5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회귀분석 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4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Regression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Analysis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61546" y="1993846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F5781-FB7E-4182-9953-028FAB5C2E7A}"/>
              </a:ext>
            </a:extLst>
          </p:cNvPr>
          <p:cNvSpPr txBox="1"/>
          <p:nvPr/>
        </p:nvSpPr>
        <p:spPr>
          <a:xfrm>
            <a:off x="1360325" y="148033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파생변수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1546" y="4169978"/>
            <a:ext cx="7207934" cy="216271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2072081" y="4392029"/>
            <a:ext cx="5771626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전처리 후 데이터에서 </a:t>
            </a: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파생변수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geopy.distance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날짜데이터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 분리 등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를</a:t>
            </a:r>
            <a:b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추가한 데이터 셋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파생변수가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 추가된 데이터 셋에서는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5-fold cross validation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을 진행해</a:t>
            </a:r>
            <a:b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</a:b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Target-R2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컬럼이 추가됨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모든 모델은 튜닝이 진행 되지않은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default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값으로 진행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파생변수를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 추가했을 때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R2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는 소폭 증가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 RMSE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는 소폭 감소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7486E1-D490-470E-98F6-AC2B04D8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D06F7D-CF13-487D-8848-D9E5D9F57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26687"/>
              </p:ext>
            </p:extLst>
          </p:nvPr>
        </p:nvGraphicFramePr>
        <p:xfrm>
          <a:off x="1866900" y="2128372"/>
          <a:ext cx="6172200" cy="19030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4760917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762222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03878234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05838935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95957892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316589596"/>
                    </a:ext>
                  </a:extLst>
                </a:gridCol>
              </a:tblGrid>
              <a:tr h="173003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effectLst/>
                        </a:rPr>
                        <a:t>Test_RMSE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Train_R2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Test_R2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Target_R2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240966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LinearRegression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8.385405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0.277674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0.258541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0.271041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659671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BayesianRidge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8.38453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0.277312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0.258695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0.271769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4546048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</a:rPr>
                        <a:t>RandomForestRegressor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7.720763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0.914871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0.371421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0.392567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716487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Lasso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8.960166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0.162495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0.153414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0.178497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0029053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 err="1">
                          <a:effectLst/>
                        </a:rPr>
                        <a:t>LinearSVR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8.607218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0.235017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0.218795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-234.05618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224958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HistGradientBoosting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7.998618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0.389386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0.325365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0.339852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1974368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GradientBoosting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8.202563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0.325162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0.290523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0.304912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7609519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LGBM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8.000703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0.395198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0.325013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0.339734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491135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XGB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7.986955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0.518384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0.327331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0.344735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7366664"/>
                  </a:ext>
                </a:extLst>
              </a:tr>
              <a:tr h="1730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CatBoost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7.933876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0.464905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0.336242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0.353824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5124278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B95F66-373E-41E5-9695-E211DE061885}"/>
              </a:ext>
            </a:extLst>
          </p:cNvPr>
          <p:cNvSpPr/>
          <p:nvPr/>
        </p:nvSpPr>
        <p:spPr>
          <a:xfrm>
            <a:off x="-1568321" y="-4763"/>
            <a:ext cx="129493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김강현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444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5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회귀분석 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4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Regression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Analysis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61546" y="1993846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F5781-FB7E-4182-9953-028FAB5C2E7A}"/>
              </a:ext>
            </a:extLst>
          </p:cNvPr>
          <p:cNvSpPr txBox="1"/>
          <p:nvPr/>
        </p:nvSpPr>
        <p:spPr>
          <a:xfrm>
            <a:off x="1360934" y="1473730"/>
            <a:ext cx="3386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geopy.distance</a:t>
            </a:r>
            <a:r>
              <a:rPr lang="en-US" altLang="ko-KR" sz="2000" dirty="0"/>
              <a:t> -&gt; </a:t>
            </a:r>
            <a:r>
              <a:rPr lang="en-US" altLang="ko-KR" sz="2000" dirty="0" err="1"/>
              <a:t>real.distance</a:t>
            </a:r>
            <a:endParaRPr lang="ko-KR" altLang="en-US" sz="2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12273E-C9BD-43D7-B39B-FBB92D00B415}"/>
              </a:ext>
            </a:extLst>
          </p:cNvPr>
          <p:cNvSpPr/>
          <p:nvPr/>
        </p:nvSpPr>
        <p:spPr>
          <a:xfrm>
            <a:off x="1724025" y="2628401"/>
            <a:ext cx="6466817" cy="184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57579" y="4161044"/>
            <a:ext cx="7207934" cy="216271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2072081" y="4392029"/>
            <a:ext cx="5771626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geopy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라이브러리를 사용한 거리 데이터를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customer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seller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의 좌표를</a:t>
            </a:r>
            <a:b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</a:b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크롤링을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 통해 실제 이동거리로 변환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geopy.distance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에서는 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5 fold-cross </a:t>
            </a: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validatio</a:t>
            </a: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했을때</a:t>
            </a:r>
            <a:b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</a:b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XGBoost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가 가장 성능이 좋았다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real.distanc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에서는 </a:t>
            </a: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RandomForestRegressor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모형이 가장 성능이 좋았다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해당 모형의 최적의 </a:t>
            </a: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</a:rPr>
              <a:t>파라미터를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</a:rPr>
              <a:t> 찾는 최적화 과정 진행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A836E-4C16-4C46-ACCD-447E8DC0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58C87C-7588-4B60-92B2-075D1A367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1780"/>
              </p:ext>
            </p:extLst>
          </p:nvPr>
        </p:nvGraphicFramePr>
        <p:xfrm>
          <a:off x="1569573" y="2144268"/>
          <a:ext cx="6762731" cy="18561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800">
                  <a:extLst>
                    <a:ext uri="{9D8B030D-6E8A-4147-A177-3AD203B41FA5}">
                      <a16:colId xmlns:a16="http://schemas.microsoft.com/office/drawing/2014/main" val="3984274120"/>
                    </a:ext>
                  </a:extLst>
                </a:gridCol>
                <a:gridCol w="1540266">
                  <a:extLst>
                    <a:ext uri="{9D8B030D-6E8A-4147-A177-3AD203B41FA5}">
                      <a16:colId xmlns:a16="http://schemas.microsoft.com/office/drawing/2014/main" val="1753736755"/>
                    </a:ext>
                  </a:extLst>
                </a:gridCol>
                <a:gridCol w="914533">
                  <a:extLst>
                    <a:ext uri="{9D8B030D-6E8A-4147-A177-3AD203B41FA5}">
                      <a16:colId xmlns:a16="http://schemas.microsoft.com/office/drawing/2014/main" val="2570453171"/>
                    </a:ext>
                  </a:extLst>
                </a:gridCol>
                <a:gridCol w="914533">
                  <a:extLst>
                    <a:ext uri="{9D8B030D-6E8A-4147-A177-3AD203B41FA5}">
                      <a16:colId xmlns:a16="http://schemas.microsoft.com/office/drawing/2014/main" val="4273136605"/>
                    </a:ext>
                  </a:extLst>
                </a:gridCol>
                <a:gridCol w="914533">
                  <a:extLst>
                    <a:ext uri="{9D8B030D-6E8A-4147-A177-3AD203B41FA5}">
                      <a16:colId xmlns:a16="http://schemas.microsoft.com/office/drawing/2014/main" val="319077460"/>
                    </a:ext>
                  </a:extLst>
                </a:gridCol>
                <a:gridCol w="914533">
                  <a:extLst>
                    <a:ext uri="{9D8B030D-6E8A-4147-A177-3AD203B41FA5}">
                      <a16:colId xmlns:a16="http://schemas.microsoft.com/office/drawing/2014/main" val="1554550158"/>
                    </a:ext>
                  </a:extLst>
                </a:gridCol>
                <a:gridCol w="914533">
                  <a:extLst>
                    <a:ext uri="{9D8B030D-6E8A-4147-A177-3AD203B41FA5}">
                      <a16:colId xmlns:a16="http://schemas.microsoft.com/office/drawing/2014/main" val="3426358572"/>
                    </a:ext>
                  </a:extLst>
                </a:gridCol>
              </a:tblGrid>
              <a:tr h="168741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effectLst/>
                        </a:rPr>
                        <a:t>Train_RMSE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effectLst/>
                        </a:rPr>
                        <a:t>Test_RMSE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Train_R2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Test_R2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effectLst/>
                        </a:rPr>
                        <a:t>Taget_R2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354381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LinearRegression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8.010292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8.010292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0.255661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0.270177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0.2572017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0563392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BayesianRidge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8.01034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8.01034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0.255313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0.270169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0.2568894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966805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RandomForestRegressor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2.824236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7.243813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0.911697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0.403164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0.382946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825196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Lasso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8.884353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8.71681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0.126177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0.135757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0.1315704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33144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LinearSVR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8.431879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8.24994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0.212917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0.225855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-3.375365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2763838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HistGradientBoosting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7.50466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7.562424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0.376504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0.349507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3.303305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1181194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GradientBoosting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7.918767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7.795336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0.305796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0.308821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2.926268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883057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LGBM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7.499291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7.59956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0.377396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0.349999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3.321602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1628282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XGB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6.714378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7.497038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0.500905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0.360707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3.330568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83910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CatBoost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7.066752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7.472237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0.447145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0.36493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3.434066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95735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0A7636-E0B2-448E-945A-07020EC1C14E}"/>
              </a:ext>
            </a:extLst>
          </p:cNvPr>
          <p:cNvSpPr/>
          <p:nvPr/>
        </p:nvSpPr>
        <p:spPr>
          <a:xfrm>
            <a:off x="-1568321" y="-4763"/>
            <a:ext cx="129493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김강현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532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76432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모형 최적화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31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Model Optimization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3000" y="1985687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379DA0-7C10-4387-AA1A-0C22B94E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72" y="2223755"/>
            <a:ext cx="3911599" cy="12052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4337AA-1F42-4458-A2FD-C002FA2E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71" y="3649976"/>
            <a:ext cx="3911599" cy="240098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81141" y="1985687"/>
            <a:ext cx="3071859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85A97-0185-480C-A1E1-865C0CC340EB}"/>
              </a:ext>
            </a:extLst>
          </p:cNvPr>
          <p:cNvSpPr txBox="1"/>
          <p:nvPr/>
        </p:nvSpPr>
        <p:spPr>
          <a:xfrm>
            <a:off x="5521536" y="2460340"/>
            <a:ext cx="2949154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모형의 최적화된 파라미터를</a:t>
            </a:r>
            <a:b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추천해줌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추천해준 파라미터를 기반으로</a:t>
            </a:r>
            <a:b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근사값 설정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반복문을 활용해 각 </a:t>
            </a: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파라미터적용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성능 개선은 이루어 지지 않음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N_estimator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커질 수록 성능 향상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Max_features_list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감소할수록</a:t>
            </a:r>
            <a:b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향상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Max_leaf_list</a:t>
            </a:r>
            <a: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커질수록</a:t>
            </a:r>
            <a:br>
              <a:rPr lang="en-US" altLang="ko-KR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rgbClr val="3A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향상</a:t>
            </a:r>
            <a:endParaRPr lang="en-US" altLang="ko-KR" sz="1200" b="1" dirty="0">
              <a:solidFill>
                <a:srgbClr val="3A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4BA6CE-525D-4FB9-ADFB-7A979DA44F52}"/>
              </a:ext>
            </a:extLst>
          </p:cNvPr>
          <p:cNvSpPr/>
          <p:nvPr/>
        </p:nvSpPr>
        <p:spPr>
          <a:xfrm>
            <a:off x="1354968" y="1459120"/>
            <a:ext cx="3447768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4AD2F-A09D-473F-B7E0-7CA903BE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76432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모형별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 평가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Evaluation by 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BE153-1980-4DA8-B211-ACCACF0C408C}"/>
              </a:ext>
            </a:extLst>
          </p:cNvPr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635D35-0948-4846-AD76-30C9607B52AA}"/>
              </a:ext>
            </a:extLst>
          </p:cNvPr>
          <p:cNvSpPr/>
          <p:nvPr/>
        </p:nvSpPr>
        <p:spPr>
          <a:xfrm>
            <a:off x="5812697" y="2151272"/>
            <a:ext cx="2554359" cy="219212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7F7A06-4E7E-4D54-B871-561BE95255C0}"/>
              </a:ext>
            </a:extLst>
          </p:cNvPr>
          <p:cNvSpPr/>
          <p:nvPr/>
        </p:nvSpPr>
        <p:spPr>
          <a:xfrm>
            <a:off x="4664289" y="3050703"/>
            <a:ext cx="562136" cy="9848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fontAlgn="ctr"/>
            <a:r>
              <a:rPr lang="ja-JP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・・・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C565109-B9BD-4D6A-87A7-7184151AEACF}"/>
              </a:ext>
            </a:extLst>
          </p:cNvPr>
          <p:cNvGraphicFramePr>
            <a:graphicFrameLocks noGrp="1"/>
          </p:cNvGraphicFramePr>
          <p:nvPr/>
        </p:nvGraphicFramePr>
        <p:xfrm>
          <a:off x="1421713" y="2058748"/>
          <a:ext cx="3531288" cy="343014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043335">
                  <a:extLst>
                    <a:ext uri="{9D8B030D-6E8A-4147-A177-3AD203B41FA5}">
                      <a16:colId xmlns:a16="http://schemas.microsoft.com/office/drawing/2014/main" val="3930137912"/>
                    </a:ext>
                  </a:extLst>
                </a:gridCol>
                <a:gridCol w="524755">
                  <a:extLst>
                    <a:ext uri="{9D8B030D-6E8A-4147-A177-3AD203B41FA5}">
                      <a16:colId xmlns:a16="http://schemas.microsoft.com/office/drawing/2014/main" val="3745994468"/>
                    </a:ext>
                  </a:extLst>
                </a:gridCol>
                <a:gridCol w="567969">
                  <a:extLst>
                    <a:ext uri="{9D8B030D-6E8A-4147-A177-3AD203B41FA5}">
                      <a16:colId xmlns:a16="http://schemas.microsoft.com/office/drawing/2014/main" val="2327089276"/>
                    </a:ext>
                  </a:extLst>
                </a:gridCol>
                <a:gridCol w="660573">
                  <a:extLst>
                    <a:ext uri="{9D8B030D-6E8A-4147-A177-3AD203B41FA5}">
                      <a16:colId xmlns:a16="http://schemas.microsoft.com/office/drawing/2014/main" val="3332120726"/>
                    </a:ext>
                  </a:extLst>
                </a:gridCol>
                <a:gridCol w="382763">
                  <a:extLst>
                    <a:ext uri="{9D8B030D-6E8A-4147-A177-3AD203B41FA5}">
                      <a16:colId xmlns:a16="http://schemas.microsoft.com/office/drawing/2014/main" val="4138136376"/>
                    </a:ext>
                  </a:extLst>
                </a:gridCol>
                <a:gridCol w="351893">
                  <a:extLst>
                    <a:ext uri="{9D8B030D-6E8A-4147-A177-3AD203B41FA5}">
                      <a16:colId xmlns:a16="http://schemas.microsoft.com/office/drawing/2014/main" val="125663139"/>
                    </a:ext>
                  </a:extLst>
                </a:gridCol>
              </a:tblGrid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n_estimator_list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max_features_list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max_leaf_nodes_list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Test_RMSE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Target_R2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261425978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7.5027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810284892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7.5064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406945940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7.4773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967009534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515866197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0.3356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940720002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0.3356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406615103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7.4897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0.3366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70724303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7.4882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0.3367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650031586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7.4856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0.3376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021409068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7.4787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0.3389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692882430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7.4984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803668799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7.4646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0.3405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282856701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39803087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0.3409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552880481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960773053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4081882347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7.4695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207380622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389534992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7.4416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565791229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4288603034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88932748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691217439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7.4479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0.3449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22307346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7.4598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0.3453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007231662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7.4355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0.3463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933677276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0.3466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763085395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0.3484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788195531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XGB(</a:t>
                      </a:r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파생변수추가전</a:t>
                      </a:r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8.1261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0.3037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534774838"/>
                  </a:ext>
                </a:extLst>
              </a:tr>
              <a:tr h="10719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XGB(</a:t>
                      </a:r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파생변수추가후</a:t>
                      </a:r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7.9869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0.3481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53760471"/>
                  </a:ext>
                </a:extLst>
              </a:tr>
              <a:tr h="2143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b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geopy.distance</a:t>
                      </a: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-&gt;</a:t>
                      </a:r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real.distance</a:t>
                      </a: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7.2438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0.383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367604465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226425" y="1993900"/>
            <a:ext cx="3328543" cy="3495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47E7E-85F4-4971-B999-EA026178CAEA}"/>
              </a:ext>
            </a:extLst>
          </p:cNvPr>
          <p:cNvSpPr txBox="1"/>
          <p:nvPr/>
        </p:nvSpPr>
        <p:spPr>
          <a:xfrm>
            <a:off x="5391150" y="2249834"/>
            <a:ext cx="3059275" cy="321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데이터 셋마다 최적의 성능의 모델의 평가 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회귀모형이기 때문에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RMSE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R2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geopy.distance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크롤링한 </a:t>
            </a:r>
            <a:r>
              <a:rPr lang="en-US" altLang="ko-KR" sz="105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real.distance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반영한 </a:t>
            </a:r>
            <a:r>
              <a:rPr lang="en-US" altLang="ko-KR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RandomForestRegressor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설정이 </a:t>
            </a:r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하이퍼파라미터를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튜닝한 모형보다 좋은 예측력을 보임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모형을 적용하여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값을 입력 받아 배송기간 예측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RMSE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단위는 배송일수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R2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모델의 목표변수 설명력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EFC6436-B113-4D08-9C81-489495572B38}"/>
              </a:ext>
            </a:extLst>
          </p:cNvPr>
          <p:cNvGraphicFramePr>
            <a:graphicFrameLocks noGrp="1"/>
          </p:cNvGraphicFramePr>
          <p:nvPr/>
        </p:nvGraphicFramePr>
        <p:xfrm>
          <a:off x="1537987" y="5654797"/>
          <a:ext cx="2280758" cy="441960"/>
        </p:xfrm>
        <a:graphic>
          <a:graphicData uri="http://schemas.openxmlformats.org/drawingml/2006/table">
            <a:tbl>
              <a:tblPr/>
              <a:tblGrid>
                <a:gridCol w="1627953">
                  <a:extLst>
                    <a:ext uri="{9D8B030D-6E8A-4147-A177-3AD203B41FA5}">
                      <a16:colId xmlns:a16="http://schemas.microsoft.com/office/drawing/2014/main" val="2176599541"/>
                    </a:ext>
                  </a:extLst>
                </a:gridCol>
                <a:gridCol w="652805">
                  <a:extLst>
                    <a:ext uri="{9D8B030D-6E8A-4147-A177-3AD203B41FA5}">
                      <a16:colId xmlns:a16="http://schemas.microsoft.com/office/drawing/2014/main" val="2698764542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최소값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7.2438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83151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최대값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501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E64123-FB03-49F9-AEB4-951BA3553FD1}"/>
              </a:ext>
            </a:extLst>
          </p:cNvPr>
          <p:cNvSpPr/>
          <p:nvPr/>
        </p:nvSpPr>
        <p:spPr>
          <a:xfrm>
            <a:off x="1435860" y="5567523"/>
            <a:ext cx="2492546" cy="6078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899D5C-7F84-4F5E-823F-F2268480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A94927-967F-4C34-BA04-4188D942D34D}"/>
              </a:ext>
            </a:extLst>
          </p:cNvPr>
          <p:cNvSpPr/>
          <p:nvPr/>
        </p:nvSpPr>
        <p:spPr>
          <a:xfrm>
            <a:off x="-1568321" y="-4763"/>
            <a:ext cx="129493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김강현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7503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225716" cy="790750"/>
              <a:chOff x="471977" y="2691080"/>
              <a:chExt cx="3225716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2465369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Conclusion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2465368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Conclusion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719562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4.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1CFEF-E04B-48A8-AB1B-6AACDC64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748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pic>
        <p:nvPicPr>
          <p:cNvPr id="3" name="KakaoTalk_20211231_1007341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000" y="1453187"/>
            <a:ext cx="9492000" cy="50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D07B2B-D2A0-43FF-8C84-E99277D7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7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308808-350E-496F-97B3-6BC3BE0724F8}"/>
              </a:ext>
            </a:extLst>
          </p:cNvPr>
          <p:cNvGraphicFramePr>
            <a:graphicFrameLocks noGrp="1"/>
          </p:cNvGraphicFramePr>
          <p:nvPr/>
        </p:nvGraphicFramePr>
        <p:xfrm>
          <a:off x="2082800" y="3274936"/>
          <a:ext cx="2870200" cy="176784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6596166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765164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835333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61016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596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13501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PRODUCT_WEIGHT_G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상품무게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18889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PRODUCT_VOLUME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상품부피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687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9357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4788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9BB06A2-3046-4555-B059-81696291C76A}"/>
              </a:ext>
            </a:extLst>
          </p:cNvPr>
          <p:cNvGraphicFramePr>
            <a:graphicFrameLocks noGrp="1"/>
          </p:cNvGraphicFramePr>
          <p:nvPr/>
        </p:nvGraphicFramePr>
        <p:xfrm>
          <a:off x="5451859" y="3274936"/>
          <a:ext cx="2019300" cy="110490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415736755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390404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168374746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744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368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123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31058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021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80D25-9F5D-4738-BD13-D8FCBCECF2D3}"/>
              </a:ext>
            </a:extLst>
          </p:cNvPr>
          <p:cNvSpPr txBox="1"/>
          <p:nvPr/>
        </p:nvSpPr>
        <p:spPr>
          <a:xfrm>
            <a:off x="2086538" y="2905604"/>
            <a:ext cx="2745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OLIST_PRODUCTS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19EA2-8D19-4313-9B19-9D3F91B3920A}"/>
              </a:ext>
            </a:extLst>
          </p:cNvPr>
          <p:cNvSpPr txBox="1"/>
          <p:nvPr/>
        </p:nvSpPr>
        <p:spPr>
          <a:xfrm>
            <a:off x="5441773" y="2905604"/>
            <a:ext cx="2745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OLIST_SELLERS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1FED5-4389-4F48-B1EB-834C1A82AE07}"/>
              </a:ext>
            </a:extLst>
          </p:cNvPr>
          <p:cNvSpPr txBox="1"/>
          <p:nvPr/>
        </p:nvSpPr>
        <p:spPr>
          <a:xfrm>
            <a:off x="5252494" y="4933834"/>
            <a:ext cx="3002980" cy="703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선택한 상품의 정보와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판매자 정보를 저장하기 위한 </a:t>
            </a:r>
            <a:r>
              <a:rPr lang="en-US" altLang="ko-KR" sz="1400" b="1" dirty="0">
                <a:solidFill>
                  <a:schemeClr val="bg1"/>
                </a:solidFill>
              </a:rPr>
              <a:t>DB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AB12D1-F30D-4A19-8EC3-FDE934F62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BF0C8D-AE38-4C4C-9ED2-4E7EE276F82E}"/>
              </a:ext>
            </a:extLst>
          </p:cNvPr>
          <p:cNvSpPr/>
          <p:nvPr/>
        </p:nvSpPr>
        <p:spPr>
          <a:xfrm>
            <a:off x="1354967" y="1417175"/>
            <a:ext cx="347709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정의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99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702" y="525309"/>
            <a:ext cx="649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Introduction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9408" y="1572834"/>
            <a:ext cx="4006225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코로나 장기화로 인한 비대면 사회</a:t>
            </a:r>
            <a:endParaRPr lang="en-US" altLang="ko-KR" sz="2000" b="1" dirty="0">
              <a:solidFill>
                <a:srgbClr val="40404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13000" y="4424555"/>
            <a:ext cx="6480000" cy="2160000"/>
            <a:chOff x="1717648" y="2346804"/>
            <a:chExt cx="6480000" cy="2160000"/>
          </a:xfrm>
        </p:grpSpPr>
        <p:sp>
          <p:nvSpPr>
            <p:cNvPr id="21" name="직사각형 20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04040"/>
                  </a:solidFill>
                </a:rPr>
                <a:t>코로나 유행의 장기화에 따른 </a:t>
              </a:r>
              <a:r>
                <a:rPr lang="en-US" altLang="ko-KR" sz="1000" dirty="0">
                  <a:solidFill>
                    <a:srgbClr val="404040"/>
                  </a:solidFill>
                </a:rPr>
                <a:t>‘</a:t>
              </a:r>
              <a:r>
                <a:rPr lang="ko-KR" altLang="en-US" sz="1000" dirty="0">
                  <a:solidFill>
                    <a:srgbClr val="404040"/>
                  </a:solidFill>
                </a:rPr>
                <a:t>사회적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거리두기</a:t>
              </a:r>
              <a:r>
                <a:rPr lang="en-US" altLang="ko-KR" sz="1000" dirty="0">
                  <a:solidFill>
                    <a:srgbClr val="404040"/>
                  </a:solidFill>
                </a:rPr>
                <a:t>’</a:t>
              </a:r>
              <a:r>
                <a:rPr lang="ko-KR" altLang="en-US" sz="1000" dirty="0">
                  <a:solidFill>
                    <a:srgbClr val="404040"/>
                  </a:solidFill>
                </a:rPr>
                <a:t>가 지속되면서 비대면 기술 중심 사회로 전환이 가속화 되고 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  <a:r>
                <a:rPr lang="ko-KR" altLang="en-US" sz="1000" dirty="0">
                  <a:solidFill>
                    <a:srgbClr val="404040"/>
                  </a:solidFill>
                </a:rPr>
                <a:t> 코로나로 인한 경제 침체에도 불구하고 비대면 경제활동에 적합한 특정 산업 분야는 여타의 분야와는 다르게 호황을 맞았다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 IT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기술을 기반으로 하는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핀테크와</a:t>
              </a:r>
              <a:r>
                <a:rPr lang="ko-KR" altLang="en-US" sz="1000" dirty="0">
                  <a:solidFill>
                    <a:srgbClr val="404040"/>
                  </a:solidFill>
                </a:rPr>
                <a:t>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이커머스</a:t>
              </a:r>
              <a:r>
                <a:rPr lang="ko-KR" altLang="en-US" sz="1000" dirty="0">
                  <a:solidFill>
                    <a:srgbClr val="404040"/>
                  </a:solidFill>
                </a:rPr>
                <a:t> 분야가 대표적이다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04040"/>
                  </a:solidFill>
                </a:rPr>
                <a:t>이번 프로젝트에서 주제로 선정한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는 브라질의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이커머스</a:t>
              </a:r>
              <a:r>
                <a:rPr lang="ko-KR" altLang="en-US" sz="1000" dirty="0">
                  <a:solidFill>
                    <a:srgbClr val="404040"/>
                  </a:solidFill>
                </a:rPr>
                <a:t> 플랫폼 기업으로 </a:t>
              </a:r>
              <a:r>
                <a:rPr lang="en-US" altLang="ko-KR" sz="1000" dirty="0">
                  <a:solidFill>
                    <a:srgbClr val="404040"/>
                  </a:solidFill>
                </a:rPr>
                <a:t>2021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</a:t>
              </a:r>
              <a:r>
                <a:rPr lang="en-US" altLang="ko-KR" sz="1000" dirty="0">
                  <a:solidFill>
                    <a:srgbClr val="404040"/>
                  </a:solidFill>
                </a:rPr>
                <a:t>, </a:t>
              </a:r>
              <a:r>
                <a:rPr lang="ko-KR" altLang="en-US" sz="1000" dirty="0">
                  <a:solidFill>
                    <a:srgbClr val="404040"/>
                  </a:solidFill>
                </a:rPr>
                <a:t>창립 </a:t>
              </a:r>
              <a:r>
                <a:rPr lang="en-US" altLang="ko-KR" sz="1000" dirty="0">
                  <a:solidFill>
                    <a:srgbClr val="404040"/>
                  </a:solidFill>
                </a:rPr>
                <a:t>10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 이내</a:t>
              </a:r>
              <a:r>
                <a:rPr lang="en-US" altLang="ko-KR" sz="1000" dirty="0">
                  <a:solidFill>
                    <a:srgbClr val="404040"/>
                  </a:solidFill>
                </a:rPr>
                <a:t>,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기업가치 </a:t>
              </a:r>
              <a:r>
                <a:rPr lang="en-US" altLang="ko-KR" sz="1000" dirty="0">
                  <a:solidFill>
                    <a:srgbClr val="404040"/>
                  </a:solidFill>
                </a:rPr>
                <a:t>1</a:t>
              </a:r>
              <a:r>
                <a:rPr lang="ko-KR" altLang="en-US" sz="1000" dirty="0">
                  <a:solidFill>
                    <a:srgbClr val="404040"/>
                  </a:solidFill>
                </a:rPr>
                <a:t>조원 이상의 비상장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스타트업을</a:t>
              </a:r>
              <a:r>
                <a:rPr lang="ko-KR" altLang="en-US" sz="1000" dirty="0">
                  <a:solidFill>
                    <a:srgbClr val="404040"/>
                  </a:solidFill>
                </a:rPr>
                <a:t> 의미하는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유니콘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기업이 되었다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17648" y="2269890"/>
            <a:ext cx="6480000" cy="2160000"/>
            <a:chOff x="1717648" y="2346804"/>
            <a:chExt cx="6480000" cy="2160000"/>
          </a:xfrm>
        </p:grpSpPr>
        <p:sp>
          <p:nvSpPr>
            <p:cNvPr id="24" name="직사각형 23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fontAlgn="base" latinLnBrk="0"/>
              <a:r>
                <a:rPr lang="en-US" altLang="ko-KR" sz="1400" dirty="0"/>
                <a:t>[</a:t>
              </a:r>
              <a:r>
                <a:rPr lang="ko-KR" altLang="en-US" sz="1400" dirty="0"/>
                <a:t>유통街와 ‘코로나 </a:t>
              </a:r>
              <a:r>
                <a:rPr lang="en-US" altLang="ko-KR" sz="1400" dirty="0"/>
                <a:t>2</a:t>
              </a:r>
              <a:r>
                <a:rPr lang="ko-KR" altLang="en-US" sz="1400" dirty="0"/>
                <a:t>년’</a:t>
              </a:r>
              <a:r>
                <a:rPr lang="en-US" altLang="ko-KR" sz="1400" dirty="0"/>
                <a:t>]③'</a:t>
              </a:r>
              <a:r>
                <a:rPr lang="ko-KR" altLang="en-US" sz="1400" dirty="0"/>
                <a:t>뜻밖의 호황</a:t>
              </a:r>
              <a:r>
                <a:rPr lang="en-US" altLang="ko-KR" sz="1400" dirty="0"/>
                <a:t>' </a:t>
              </a:r>
              <a:r>
                <a:rPr lang="ko-KR" altLang="en-US" sz="1400" dirty="0"/>
                <a:t>맞은 </a:t>
              </a:r>
              <a:r>
                <a:rPr lang="ko-KR" altLang="en-US" sz="1400" dirty="0" err="1"/>
                <a:t>이커머스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한 단계 더 도약하나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https://www.opinionnews.co.kr/news/articleView.html?idxno=58805</a:t>
              </a:r>
              <a:endParaRPr lang="en-US" altLang="ko-KR" dirty="0"/>
            </a:p>
            <a:p>
              <a:endParaRPr lang="en-US" altLang="ko-KR" sz="1400" dirty="0"/>
            </a:p>
            <a:p>
              <a:pPr fontAlgn="base" latinLnBrk="0"/>
              <a:r>
                <a:rPr lang="en-US" altLang="ko-KR" sz="1400" dirty="0"/>
                <a:t>[2021 </a:t>
              </a:r>
              <a:r>
                <a:rPr lang="ko-KR" altLang="en-US" sz="1400" dirty="0"/>
                <a:t>결산</a:t>
              </a:r>
              <a:r>
                <a:rPr lang="en-US" altLang="ko-KR" sz="1400" dirty="0"/>
                <a:t>-</a:t>
              </a:r>
              <a:r>
                <a:rPr lang="ko-KR" altLang="en-US" sz="1400" dirty="0" err="1"/>
                <a:t>이커머스</a:t>
              </a:r>
              <a:r>
                <a:rPr lang="en-US" altLang="ko-KR" sz="1400" dirty="0"/>
                <a:t>] </a:t>
              </a:r>
              <a:r>
                <a:rPr lang="ko-KR" altLang="en-US" sz="1400" dirty="0" err="1"/>
                <a:t>쿠팡</a:t>
              </a:r>
              <a:r>
                <a:rPr lang="ko-KR" altLang="en-US" sz="1400" dirty="0"/>
                <a:t> 대박 </a:t>
              </a:r>
              <a:r>
                <a:rPr lang="en-US" altLang="ko-KR" sz="1400" dirty="0"/>
                <a:t>IPO</a:t>
              </a:r>
              <a:r>
                <a:rPr lang="ko-KR" altLang="en-US" sz="1400" dirty="0"/>
                <a:t>에 앞다퉈 상장</a:t>
              </a:r>
              <a:r>
                <a:rPr lang="en-US" altLang="ko-KR" sz="1400" dirty="0"/>
                <a:t>·M&amp;A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  <a:hlinkClick r:id="rId2"/>
                </a:rPr>
                <a:t>https://biz.newdaily.co.kr/site/data/html/2021/12/29/2021122900158.html</a:t>
              </a:r>
              <a:endParaRPr lang="en-US" altLang="ko-KR" sz="900" u="sng" dirty="0">
                <a:solidFill>
                  <a:srgbClr val="FFC000"/>
                </a:solidFill>
              </a:endParaRPr>
            </a:p>
            <a:p>
              <a:pPr fontAlgn="base" latinLnBrk="0"/>
              <a:endParaRPr lang="en-US" altLang="ko-KR" sz="1400" dirty="0"/>
            </a:p>
            <a:p>
              <a:pPr latinLnBrk="0"/>
              <a:r>
                <a:rPr lang="en-US" altLang="ko-KR" sz="1400" dirty="0"/>
                <a:t>"</a:t>
              </a:r>
              <a:r>
                <a:rPr lang="ko-KR" altLang="en-US" sz="1400" dirty="0"/>
                <a:t>코로나</a:t>
              </a:r>
              <a:r>
                <a:rPr lang="en-US" altLang="ko-KR" sz="1400" dirty="0"/>
                <a:t>19 </a:t>
              </a:r>
              <a:r>
                <a:rPr lang="ko-KR" altLang="en-US" sz="1400" dirty="0"/>
                <a:t>기회 못 살렸다</a:t>
              </a:r>
              <a:r>
                <a:rPr lang="en-US" altLang="ko-KR" sz="1400" dirty="0"/>
                <a:t>"…</a:t>
              </a:r>
              <a:r>
                <a:rPr lang="ko-KR" altLang="en-US" sz="1400" dirty="0"/>
                <a:t>글로벌 순위 하락한 韓 </a:t>
              </a:r>
              <a:r>
                <a:rPr lang="ko-KR" altLang="en-US" sz="1400" dirty="0" err="1"/>
                <a:t>유니콘</a:t>
              </a:r>
              <a:endParaRPr lang="en-US" altLang="ko-KR" sz="1400" dirty="0"/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https://www.hankyung.com/economy/article/2021122803537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1C6471-24D8-48D2-8E59-7FDE2A0E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4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3DA89B-1FA2-4239-B166-FB4FD2FBA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0" t="21671" r="13678" b="6963"/>
          <a:stretch/>
        </p:blipFill>
        <p:spPr>
          <a:xfrm>
            <a:off x="1503832" y="2170565"/>
            <a:ext cx="4691368" cy="25538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0CF5DF-1343-48C1-B304-272D12632344}"/>
              </a:ext>
            </a:extLst>
          </p:cNvPr>
          <p:cNvSpPr txBox="1"/>
          <p:nvPr/>
        </p:nvSpPr>
        <p:spPr>
          <a:xfrm>
            <a:off x="1517278" y="5016512"/>
            <a:ext cx="7707685" cy="682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effectLst/>
                <a:latin typeface="+mn-ea"/>
              </a:rPr>
              <a:t>구글 </a:t>
            </a:r>
            <a:r>
              <a:rPr lang="en-US" altLang="ko-KR" sz="1600" b="1" dirty="0">
                <a:solidFill>
                  <a:schemeClr val="bg1"/>
                </a:solidFill>
                <a:effectLst/>
                <a:latin typeface="+mn-ea"/>
              </a:rPr>
              <a:t>API</a:t>
            </a:r>
            <a:r>
              <a:rPr lang="ko-KR" altLang="en-US" sz="1600" b="1" dirty="0">
                <a:solidFill>
                  <a:schemeClr val="bg1"/>
                </a:solidFill>
                <a:effectLst/>
                <a:latin typeface="+mn-ea"/>
              </a:rPr>
              <a:t>키를 발급받아 주소를 위도</a:t>
            </a:r>
            <a:r>
              <a:rPr lang="en-US" altLang="ko-KR" sz="1600" b="1" dirty="0">
                <a:solidFill>
                  <a:schemeClr val="bg1"/>
                </a:solidFill>
                <a:effectLst/>
                <a:latin typeface="+mn-ea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effectLst/>
                <a:latin typeface="+mn-ea"/>
              </a:rPr>
              <a:t> 경도로 받음</a:t>
            </a:r>
            <a:endParaRPr lang="en-US" altLang="ko-KR" sz="1600" b="1" dirty="0">
              <a:solidFill>
                <a:schemeClr val="bg1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dirty="0">
                <a:solidFill>
                  <a:schemeClr val="bg1"/>
                </a:solidFill>
                <a:effectLst/>
                <a:latin typeface="+mn-ea"/>
              </a:rPr>
              <a:t>"https://maps.googleapis.com/maps/</a:t>
            </a:r>
            <a:r>
              <a:rPr lang="en-US" altLang="ko-KR" sz="1100" b="0" dirty="0" err="1">
                <a:solidFill>
                  <a:schemeClr val="bg1"/>
                </a:solidFill>
                <a:effectLst/>
                <a:latin typeface="+mn-ea"/>
              </a:rPr>
              <a:t>api</a:t>
            </a:r>
            <a:r>
              <a:rPr lang="en-US" altLang="ko-KR" sz="1100" b="0" dirty="0">
                <a:solidFill>
                  <a:schemeClr val="bg1"/>
                </a:solidFill>
                <a:effectLst/>
                <a:latin typeface="+mn-ea"/>
              </a:rPr>
              <a:t>/</a:t>
            </a:r>
            <a:r>
              <a:rPr lang="en-US" altLang="ko-KR" sz="1100" b="0" dirty="0" err="1">
                <a:solidFill>
                  <a:schemeClr val="bg1"/>
                </a:solidFill>
                <a:effectLst/>
                <a:latin typeface="+mn-ea"/>
              </a:rPr>
              <a:t>js?key</a:t>
            </a:r>
            <a:r>
              <a:rPr lang="en-US" altLang="ko-KR" sz="1100" b="0" dirty="0">
                <a:solidFill>
                  <a:schemeClr val="bg1"/>
                </a:solidFill>
                <a:effectLst/>
                <a:latin typeface="+mn-ea"/>
              </a:rPr>
              <a:t>=</a:t>
            </a:r>
            <a:r>
              <a:rPr lang="ko-KR" altLang="en-US" sz="1100" b="0" dirty="0" err="1">
                <a:solidFill>
                  <a:schemeClr val="bg1"/>
                </a:solidFill>
                <a:effectLst/>
                <a:latin typeface="+mn-ea"/>
              </a:rPr>
              <a:t>키값</a:t>
            </a:r>
            <a:r>
              <a:rPr lang="en-US" altLang="ko-KR" sz="1100" b="0" dirty="0">
                <a:solidFill>
                  <a:schemeClr val="bg1"/>
                </a:solidFill>
                <a:effectLst/>
                <a:latin typeface="+mn-ea"/>
              </a:rPr>
              <a:t>&amp;libraries=</a:t>
            </a:r>
            <a:r>
              <a:rPr lang="en-US" altLang="ko-KR" sz="1100" b="0" dirty="0" err="1">
                <a:solidFill>
                  <a:schemeClr val="bg1"/>
                </a:solidFill>
                <a:effectLst/>
                <a:latin typeface="+mn-ea"/>
              </a:rPr>
              <a:t>places&amp;callback</a:t>
            </a:r>
            <a:r>
              <a:rPr lang="en-US" altLang="ko-KR" sz="1100" b="0" dirty="0">
                <a:solidFill>
                  <a:schemeClr val="bg1"/>
                </a:solidFill>
                <a:effectLst/>
                <a:latin typeface="+mn-ea"/>
              </a:rPr>
              <a:t>=</a:t>
            </a:r>
            <a:r>
              <a:rPr lang="en-US" altLang="ko-KR" sz="1100" b="0" dirty="0" err="1">
                <a:solidFill>
                  <a:schemeClr val="bg1"/>
                </a:solidFill>
                <a:effectLst/>
                <a:latin typeface="+mn-ea"/>
              </a:rPr>
              <a:t>initAutocomplete</a:t>
            </a:r>
            <a:r>
              <a:rPr lang="en-US" altLang="ko-KR" sz="1100" b="0" dirty="0">
                <a:solidFill>
                  <a:schemeClr val="bg1"/>
                </a:solidFill>
                <a:effectLst/>
                <a:latin typeface="+mn-ea"/>
              </a:rPr>
              <a:t>"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F4E95B-8239-4AB0-BC34-3ACA3670EF90}"/>
              </a:ext>
            </a:extLst>
          </p:cNvPr>
          <p:cNvSpPr/>
          <p:nvPr/>
        </p:nvSpPr>
        <p:spPr>
          <a:xfrm>
            <a:off x="4096871" y="2671482"/>
            <a:ext cx="1909482" cy="618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45D972-D042-4DC1-9AAD-2E133ECE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D19CF3-89E8-438B-A383-B9C0666D29A1}"/>
              </a:ext>
            </a:extLst>
          </p:cNvPr>
          <p:cNvSpPr/>
          <p:nvPr/>
        </p:nvSpPr>
        <p:spPr>
          <a:xfrm>
            <a:off x="1354967" y="1417175"/>
            <a:ext cx="347709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화면의 값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61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5BE42F-1068-4ABF-8F8F-89D6CE26C13F}"/>
              </a:ext>
            </a:extLst>
          </p:cNvPr>
          <p:cNvSpPr/>
          <p:nvPr/>
        </p:nvSpPr>
        <p:spPr>
          <a:xfrm>
            <a:off x="1494808" y="2129222"/>
            <a:ext cx="2520000" cy="10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화면</a:t>
            </a:r>
            <a:r>
              <a:rPr lang="en-US" altLang="ko-KR" sz="1400" b="1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웹에서 </a:t>
            </a:r>
            <a:r>
              <a:rPr lang="ko-KR" altLang="en-US" sz="1400" b="1" dirty="0" err="1"/>
              <a:t>입력받은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고객의 위도 경도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3E2B7-7EA9-4C88-A650-74555E4F9D27}"/>
              </a:ext>
            </a:extLst>
          </p:cNvPr>
          <p:cNvSpPr/>
          <p:nvPr/>
        </p:nvSpPr>
        <p:spPr>
          <a:xfrm>
            <a:off x="4357187" y="2130731"/>
            <a:ext cx="2520000" cy="10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(DB)</a:t>
            </a:r>
            <a:br>
              <a:rPr lang="en-US" altLang="ko-KR" sz="1400" b="1" dirty="0"/>
            </a:br>
            <a:r>
              <a:rPr lang="ko-KR" altLang="en-US" sz="1400" b="1" dirty="0"/>
              <a:t>제품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통해 판매자의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위도 경도를 취득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08C8668C-B7FA-44CE-BA72-81AE46BACE34}"/>
              </a:ext>
            </a:extLst>
          </p:cNvPr>
          <p:cNvCxnSpPr>
            <a:cxnSpLocks/>
            <a:stCxn id="3" idx="2"/>
            <a:endCxn id="21" idx="2"/>
          </p:cNvCxnSpPr>
          <p:nvPr/>
        </p:nvCxnSpPr>
        <p:spPr>
          <a:xfrm rot="16200000" flipH="1">
            <a:off x="4185243" y="1778786"/>
            <a:ext cx="1509" cy="2862379"/>
          </a:xfrm>
          <a:prstGeom prst="bentConnector3">
            <a:avLst>
              <a:gd name="adj1" fmla="val 15249105"/>
            </a:avLst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E9DC6A-43B5-4999-835A-E769145CD8F5}"/>
              </a:ext>
            </a:extLst>
          </p:cNvPr>
          <p:cNvSpPr/>
          <p:nvPr/>
        </p:nvSpPr>
        <p:spPr>
          <a:xfrm>
            <a:off x="2807486" y="3552815"/>
            <a:ext cx="2648188" cy="72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구글 </a:t>
            </a:r>
            <a:r>
              <a:rPr lang="en-US" altLang="ko-KR" sz="1400" b="1" dirty="0"/>
              <a:t>API</a:t>
            </a:r>
            <a:r>
              <a:rPr lang="ko-KR" altLang="en-US" sz="1400" b="1" dirty="0"/>
              <a:t>로 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두 지점 간의 </a:t>
            </a:r>
            <a:r>
              <a:rPr lang="ko-KR" altLang="en-US" sz="1400" b="1" dirty="0" err="1"/>
              <a:t>실거리</a:t>
            </a:r>
            <a:r>
              <a:rPr lang="ko-KR" altLang="en-US" sz="1400" b="1" dirty="0"/>
              <a:t> 취득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EA0013-2257-4061-BD09-20432AD9C131}"/>
              </a:ext>
            </a:extLst>
          </p:cNvPr>
          <p:cNvSpPr/>
          <p:nvPr/>
        </p:nvSpPr>
        <p:spPr>
          <a:xfrm>
            <a:off x="5760319" y="3500801"/>
            <a:ext cx="2648188" cy="10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(DB)</a:t>
            </a:r>
            <a:br>
              <a:rPr lang="en-US" altLang="ko-KR" sz="1400" b="1" dirty="0"/>
            </a:br>
            <a:r>
              <a:rPr lang="ko-KR" altLang="en-US" sz="1400" b="1" dirty="0"/>
              <a:t>제품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이용해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판매 물건의 정보 취득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CBC2157-695A-46DE-82F1-A32D8DA84AFA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5454003" y="2950391"/>
            <a:ext cx="307986" cy="2952833"/>
          </a:xfrm>
          <a:prstGeom prst="bentConnector3">
            <a:avLst>
              <a:gd name="adj1" fmla="val 174224"/>
            </a:avLst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55900A-4EE1-495D-B929-6EAB390D097B}"/>
              </a:ext>
            </a:extLst>
          </p:cNvPr>
          <p:cNvSpPr/>
          <p:nvPr/>
        </p:nvSpPr>
        <p:spPr>
          <a:xfrm>
            <a:off x="4305431" y="4890513"/>
            <a:ext cx="2648188" cy="72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/>
              <a:t>머신러닝</a:t>
            </a:r>
            <a:r>
              <a:rPr lang="ko-KR" altLang="en-US" sz="1400" b="1" dirty="0"/>
              <a:t> 모델 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피클에 입력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F7AD6C-66D3-4805-B9B0-202D8F292AA1}"/>
              </a:ext>
            </a:extLst>
          </p:cNvPr>
          <p:cNvSpPr/>
          <p:nvPr/>
        </p:nvSpPr>
        <p:spPr>
          <a:xfrm>
            <a:off x="4305431" y="5721448"/>
            <a:ext cx="2648188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결과값 출력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3A95DB-0C57-474C-852F-12707B8631D4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5629525" y="5610513"/>
            <a:ext cx="0" cy="110935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8A90216-2D73-47FA-8757-C67A5619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48CDF8-A0EE-40D1-9835-4A659328B1BF}"/>
              </a:ext>
            </a:extLst>
          </p:cNvPr>
          <p:cNvSpPr/>
          <p:nvPr/>
        </p:nvSpPr>
        <p:spPr>
          <a:xfrm>
            <a:off x="1354967" y="1417175"/>
            <a:ext cx="347709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처리 순서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858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A1A343-C2BC-49C7-AAF0-CCAC7F1D1462}"/>
              </a:ext>
            </a:extLst>
          </p:cNvPr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8A90216-2D73-47FA-8757-C67A5619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277B44-89AB-424A-A5C0-4A7B216ADBEC}"/>
              </a:ext>
            </a:extLst>
          </p:cNvPr>
          <p:cNvSpPr/>
          <p:nvPr/>
        </p:nvSpPr>
        <p:spPr>
          <a:xfrm>
            <a:off x="1580463" y="2675631"/>
            <a:ext cx="1370771" cy="23943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/>
              <a:t>클라이언트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B04F4-9204-44FC-BE80-1594F2B12D67}"/>
              </a:ext>
            </a:extLst>
          </p:cNvPr>
          <p:cNvSpPr/>
          <p:nvPr/>
        </p:nvSpPr>
        <p:spPr>
          <a:xfrm>
            <a:off x="4486837" y="2933732"/>
            <a:ext cx="1378198" cy="161740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Flask</a:t>
            </a:r>
            <a:endParaRPr lang="ko-KR" altLang="en-US" b="1" dirty="0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49EDECE8-0743-48E9-8AC3-357BC4B9013A}"/>
              </a:ext>
            </a:extLst>
          </p:cNvPr>
          <p:cNvSpPr/>
          <p:nvPr/>
        </p:nvSpPr>
        <p:spPr>
          <a:xfrm>
            <a:off x="6627869" y="2777266"/>
            <a:ext cx="1700562" cy="1963270"/>
          </a:xfrm>
          <a:prstGeom prst="flowChartMagneticDisk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sqlite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9B3D22-E882-476E-8ACE-C3FFA1A42326}"/>
              </a:ext>
            </a:extLst>
          </p:cNvPr>
          <p:cNvSpPr/>
          <p:nvPr/>
        </p:nvSpPr>
        <p:spPr>
          <a:xfrm>
            <a:off x="4486837" y="4888134"/>
            <a:ext cx="1378198" cy="697518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model</a:t>
            </a:r>
            <a:endParaRPr lang="ko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9237D3-A6FD-4E1E-B8E4-FB9E395E1A29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2935088" y="3278239"/>
            <a:ext cx="351553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869E235-2730-4A8F-A1FC-F03594B28FB9}"/>
              </a:ext>
            </a:extLst>
          </p:cNvPr>
          <p:cNvGrpSpPr/>
          <p:nvPr/>
        </p:nvGrpSpPr>
        <p:grpSpPr>
          <a:xfrm>
            <a:off x="3212512" y="2881482"/>
            <a:ext cx="846643" cy="793515"/>
            <a:chOff x="3052500" y="2804150"/>
            <a:chExt cx="846643" cy="793515"/>
          </a:xfrm>
        </p:grpSpPr>
        <p:sp>
          <p:nvSpPr>
            <p:cNvPr id="47" name="사각형: 모서리가 접힌 도형 46">
              <a:extLst>
                <a:ext uri="{FF2B5EF4-FFF2-40B4-BE49-F238E27FC236}">
                  <a16:creationId xmlns:a16="http://schemas.microsoft.com/office/drawing/2014/main" id="{C5FA1740-8E21-4ADA-ABF1-9727A973C023}"/>
                </a:ext>
              </a:extLst>
            </p:cNvPr>
            <p:cNvSpPr/>
            <p:nvPr/>
          </p:nvSpPr>
          <p:spPr>
            <a:xfrm rot="10800000" flipH="1">
              <a:off x="3126629" y="2804150"/>
              <a:ext cx="698382" cy="793515"/>
            </a:xfrm>
            <a:prstGeom prst="foldedCorner">
              <a:avLst>
                <a:gd name="adj" fmla="val 35921"/>
              </a:avLst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F022481-5B5C-4641-A90E-D9A9FD29923C}"/>
                </a:ext>
              </a:extLst>
            </p:cNvPr>
            <p:cNvSpPr/>
            <p:nvPr/>
          </p:nvSpPr>
          <p:spPr>
            <a:xfrm>
              <a:off x="3052500" y="3128094"/>
              <a:ext cx="846643" cy="210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request</a:t>
              </a:r>
              <a:endParaRPr lang="ko-KR" altLang="en-US" sz="1400" b="1" dirty="0"/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1AE9D978-3AD2-46AB-878F-57B46B47B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9" y="3310234"/>
            <a:ext cx="1075981" cy="1075981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22253F9D-06DC-467A-962F-C5A7D837B02D}"/>
              </a:ext>
            </a:extLst>
          </p:cNvPr>
          <p:cNvGrpSpPr/>
          <p:nvPr/>
        </p:nvGrpSpPr>
        <p:grpSpPr>
          <a:xfrm>
            <a:off x="3213866" y="4016665"/>
            <a:ext cx="846643" cy="793515"/>
            <a:chOff x="3052500" y="2804150"/>
            <a:chExt cx="846643" cy="793515"/>
          </a:xfrm>
        </p:grpSpPr>
        <p:sp>
          <p:nvSpPr>
            <p:cNvPr id="76" name="사각형: 모서리가 접힌 도형 75">
              <a:extLst>
                <a:ext uri="{FF2B5EF4-FFF2-40B4-BE49-F238E27FC236}">
                  <a16:creationId xmlns:a16="http://schemas.microsoft.com/office/drawing/2014/main" id="{74F06BD4-F8C8-4954-8919-6A138FC55FC9}"/>
                </a:ext>
              </a:extLst>
            </p:cNvPr>
            <p:cNvSpPr/>
            <p:nvPr/>
          </p:nvSpPr>
          <p:spPr>
            <a:xfrm rot="10800000" flipH="1">
              <a:off x="3126629" y="2804150"/>
              <a:ext cx="698382" cy="793515"/>
            </a:xfrm>
            <a:prstGeom prst="foldedCorner">
              <a:avLst>
                <a:gd name="adj" fmla="val 35921"/>
              </a:avLst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545CED8-7820-4D94-A1D6-E2D4F30E9F97}"/>
                </a:ext>
              </a:extLst>
            </p:cNvPr>
            <p:cNvSpPr/>
            <p:nvPr/>
          </p:nvSpPr>
          <p:spPr>
            <a:xfrm>
              <a:off x="3052500" y="3128094"/>
              <a:ext cx="846643" cy="2105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/>
                <a:t>reponse</a:t>
              </a:r>
              <a:endParaRPr lang="ko-KR" altLang="en-US" sz="1400" b="1" dirty="0"/>
            </a:p>
          </p:txBody>
        </p:sp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A7D203F-629A-463A-B642-52134309B6D8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2951234" y="4413422"/>
            <a:ext cx="33676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010CBC2-2667-4C6F-BD9B-722EA57DAC3B}"/>
              </a:ext>
            </a:extLst>
          </p:cNvPr>
          <p:cNvSpPr/>
          <p:nvPr/>
        </p:nvSpPr>
        <p:spPr>
          <a:xfrm>
            <a:off x="4320429" y="2675630"/>
            <a:ext cx="1700562" cy="31990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b="1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B908E36-B7C8-4010-BA89-16CBA3613A3D}"/>
              </a:ext>
            </a:extLst>
          </p:cNvPr>
          <p:cNvCxnSpPr>
            <a:cxnSpLocks/>
          </p:cNvCxnSpPr>
          <p:nvPr/>
        </p:nvCxnSpPr>
        <p:spPr>
          <a:xfrm>
            <a:off x="3985023" y="3278239"/>
            <a:ext cx="50181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C2BE385-6FF8-44DF-ACDD-69AAD173EDBB}"/>
              </a:ext>
            </a:extLst>
          </p:cNvPr>
          <p:cNvCxnSpPr>
            <a:cxnSpLocks/>
          </p:cNvCxnSpPr>
          <p:nvPr/>
        </p:nvCxnSpPr>
        <p:spPr>
          <a:xfrm>
            <a:off x="5865035" y="3278239"/>
            <a:ext cx="76283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D347352-1279-4937-8DAB-980C9E65424A}"/>
              </a:ext>
            </a:extLst>
          </p:cNvPr>
          <p:cNvCxnSpPr>
            <a:cxnSpLocks/>
          </p:cNvCxnSpPr>
          <p:nvPr/>
        </p:nvCxnSpPr>
        <p:spPr>
          <a:xfrm flipH="1">
            <a:off x="3985024" y="4413422"/>
            <a:ext cx="501813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1B09260-5DC3-4A8A-8472-8874823E6E0B}"/>
              </a:ext>
            </a:extLst>
          </p:cNvPr>
          <p:cNvCxnSpPr>
            <a:cxnSpLocks/>
          </p:cNvCxnSpPr>
          <p:nvPr/>
        </p:nvCxnSpPr>
        <p:spPr>
          <a:xfrm flipH="1">
            <a:off x="5865035" y="4413422"/>
            <a:ext cx="76283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9369AD36-12CE-4DD1-8261-33A3D3AC3A81}"/>
              </a:ext>
            </a:extLst>
          </p:cNvPr>
          <p:cNvCxnSpPr>
            <a:cxnSpLocks/>
          </p:cNvCxnSpPr>
          <p:nvPr/>
        </p:nvCxnSpPr>
        <p:spPr>
          <a:xfrm>
            <a:off x="5334000" y="4551139"/>
            <a:ext cx="0" cy="33699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4C810960-F23E-456F-96E5-269FE4069616}"/>
              </a:ext>
            </a:extLst>
          </p:cNvPr>
          <p:cNvCxnSpPr>
            <a:cxnSpLocks/>
          </p:cNvCxnSpPr>
          <p:nvPr/>
        </p:nvCxnSpPr>
        <p:spPr>
          <a:xfrm flipV="1">
            <a:off x="5038164" y="4551139"/>
            <a:ext cx="0" cy="33699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9D6267E-8109-44FE-98C5-BE34410E66CC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2C7F09-AD14-43EC-9A9A-0702B536FF06}"/>
              </a:ext>
            </a:extLst>
          </p:cNvPr>
          <p:cNvSpPr/>
          <p:nvPr/>
        </p:nvSpPr>
        <p:spPr>
          <a:xfrm>
            <a:off x="1354967" y="1417175"/>
            <a:ext cx="347709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ko-KR" altLang="en-US" sz="2000" b="1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아키텍쳐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576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481607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472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Web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CB19D0-8247-4A30-80B8-11ACB0D9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43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591F4D3-BCA6-4283-98A3-D31BF7EB4963}"/>
              </a:ext>
            </a:extLst>
          </p:cNvPr>
          <p:cNvGraphicFramePr>
            <a:graphicFrameLocks noGrp="1"/>
          </p:cNvGraphicFramePr>
          <p:nvPr/>
        </p:nvGraphicFramePr>
        <p:xfrm>
          <a:off x="983569" y="1985598"/>
          <a:ext cx="5408841" cy="2647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8">
                  <a:extLst>
                    <a:ext uri="{9D8B030D-6E8A-4147-A177-3AD203B41FA5}">
                      <a16:colId xmlns:a16="http://schemas.microsoft.com/office/drawing/2014/main" val="1768658109"/>
                    </a:ext>
                  </a:extLst>
                </a:gridCol>
                <a:gridCol w="2006531">
                  <a:extLst>
                    <a:ext uri="{9D8B030D-6E8A-4147-A177-3AD203B41FA5}">
                      <a16:colId xmlns:a16="http://schemas.microsoft.com/office/drawing/2014/main" val="2911573892"/>
                    </a:ext>
                  </a:extLst>
                </a:gridCol>
                <a:gridCol w="2697452">
                  <a:extLst>
                    <a:ext uri="{9D8B030D-6E8A-4147-A177-3AD203B41FA5}">
                      <a16:colId xmlns:a16="http://schemas.microsoft.com/office/drawing/2014/main" val="3897794984"/>
                    </a:ext>
                  </a:extLst>
                </a:gridCol>
              </a:tblGrid>
              <a:tr h="34605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OLIST_PRODUCTS</a:t>
                      </a:r>
                      <a:endParaRPr lang="ko-KR" altLang="en-US" sz="1600" dirty="0"/>
                    </a:p>
                  </a:txBody>
                  <a:tcPr marL="85115" marR="85115" marT="42558" marB="4255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973131"/>
                  </a:ext>
                </a:extLst>
              </a:tr>
              <a:tr h="329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PK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PRODUCT_ID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판매상품의 고유 아이디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28755158"/>
                  </a:ext>
                </a:extLst>
              </a:tr>
              <a:tr h="329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FK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SELLER_ID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판매자의 고유 아이디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1770362665"/>
                  </a:ext>
                </a:extLst>
              </a:tr>
              <a:tr h="329933">
                <a:tc rowSpan="5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 marL="85115" marR="85115" marT="42558" marB="425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PRODUCT_WEIGHT_G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상품의 무게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1854565583"/>
                  </a:ext>
                </a:extLst>
              </a:tr>
              <a:tr h="3299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PRODUCT_VOLUME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상품의 부피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1125073689"/>
                  </a:ext>
                </a:extLst>
              </a:tr>
              <a:tr h="3299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CATEGORY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상품의 카테고리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1944147469"/>
                  </a:ext>
                </a:extLst>
              </a:tr>
              <a:tr h="3260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PRICE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상품의 가격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470247741"/>
                  </a:ext>
                </a:extLst>
              </a:tr>
              <a:tr h="3260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FREIGHT_VALUE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상품의 배송비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1244191217"/>
                  </a:ext>
                </a:extLst>
              </a:tr>
            </a:tbl>
          </a:graphicData>
        </a:graphic>
      </p:graphicFrame>
      <p:graphicFrame>
        <p:nvGraphicFramePr>
          <p:cNvPr id="18" name="표 7">
            <a:extLst>
              <a:ext uri="{FF2B5EF4-FFF2-40B4-BE49-F238E27FC236}">
                <a16:creationId xmlns:a16="http://schemas.microsoft.com/office/drawing/2014/main" id="{88DCF7D9-E6F9-46C1-B4A3-FFF3D8D04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05506"/>
              </p:ext>
            </p:extLst>
          </p:nvPr>
        </p:nvGraphicFramePr>
        <p:xfrm>
          <a:off x="3689175" y="4690569"/>
          <a:ext cx="5535787" cy="1665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400">
                  <a:extLst>
                    <a:ext uri="{9D8B030D-6E8A-4147-A177-3AD203B41FA5}">
                      <a16:colId xmlns:a16="http://schemas.microsoft.com/office/drawing/2014/main" val="1768658109"/>
                    </a:ext>
                  </a:extLst>
                </a:gridCol>
                <a:gridCol w="2053625">
                  <a:extLst>
                    <a:ext uri="{9D8B030D-6E8A-4147-A177-3AD203B41FA5}">
                      <a16:colId xmlns:a16="http://schemas.microsoft.com/office/drawing/2014/main" val="2911573892"/>
                    </a:ext>
                  </a:extLst>
                </a:gridCol>
                <a:gridCol w="2760762">
                  <a:extLst>
                    <a:ext uri="{9D8B030D-6E8A-4147-A177-3AD203B41FA5}">
                      <a16:colId xmlns:a16="http://schemas.microsoft.com/office/drawing/2014/main" val="3897794984"/>
                    </a:ext>
                  </a:extLst>
                </a:gridCol>
              </a:tblGrid>
              <a:tr h="34605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OLIST_SELLERS</a:t>
                      </a:r>
                      <a:endParaRPr lang="ko-KR" altLang="en-US" sz="1600" dirty="0"/>
                    </a:p>
                  </a:txBody>
                  <a:tcPr marL="85115" marR="85115" marT="42558" marB="4255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973131"/>
                  </a:ext>
                </a:extLst>
              </a:tr>
              <a:tr h="329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PK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SELLER_ID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판매자의 고유 아이디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28755158"/>
                  </a:ext>
                </a:extLst>
              </a:tr>
              <a:tr h="329933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5115" marR="85115" marT="42558" marB="4255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STATE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판매자의 거주 주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도시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1770362665"/>
                  </a:ext>
                </a:extLst>
              </a:tr>
              <a:tr h="3299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0921" marR="70921" marT="35460" marB="3546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LAT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판매자의 거주지 위도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1854565583"/>
                  </a:ext>
                </a:extLst>
              </a:tr>
              <a:tr h="3299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LNG</a:t>
                      </a:r>
                      <a:endParaRPr lang="ko-KR" altLang="en-US" sz="1400" b="1" dirty="0"/>
                    </a:p>
                  </a:txBody>
                  <a:tcPr marL="81354" marR="81354" marT="40676" marB="4067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판매자의 거주지 경도</a:t>
                      </a:r>
                    </a:p>
                  </a:txBody>
                  <a:tcPr marL="81354" marR="81354" marT="40676" marB="40676"/>
                </a:tc>
                <a:extLst>
                  <a:ext uri="{0D108BD9-81ED-4DB2-BD59-A6C34878D82A}">
                    <a16:rowId xmlns:a16="http://schemas.microsoft.com/office/drawing/2014/main" val="112507368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CAF8F8F-3867-4E3E-AEA3-9752985F4E97}"/>
              </a:ext>
            </a:extLst>
          </p:cNvPr>
          <p:cNvSpPr txBox="1"/>
          <p:nvPr/>
        </p:nvSpPr>
        <p:spPr>
          <a:xfrm>
            <a:off x="-896457" y="1093292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윤</a:t>
            </a:r>
            <a:endParaRPr lang="en-US" altLang="ko-KR" dirty="0"/>
          </a:p>
          <a:p>
            <a:r>
              <a:rPr lang="ko-KR" altLang="en-US" dirty="0"/>
              <a:t>민</a:t>
            </a:r>
            <a:endParaRPr lang="en-US" altLang="ko-KR" dirty="0"/>
          </a:p>
          <a:p>
            <a:r>
              <a:rPr lang="ko-KR" altLang="en-US" dirty="0"/>
              <a:t>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A9AB44-47F8-40FD-BA13-14F9A2D3B2D9}"/>
              </a:ext>
            </a:extLst>
          </p:cNvPr>
          <p:cNvSpPr/>
          <p:nvPr/>
        </p:nvSpPr>
        <p:spPr>
          <a:xfrm>
            <a:off x="6518181" y="1985598"/>
            <a:ext cx="2700000" cy="26479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83D384-60EB-409E-8C8D-9D67E3070957}"/>
              </a:ext>
            </a:extLst>
          </p:cNvPr>
          <p:cNvSpPr/>
          <p:nvPr/>
        </p:nvSpPr>
        <p:spPr>
          <a:xfrm>
            <a:off x="983568" y="4690569"/>
            <a:ext cx="2650841" cy="165739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FF023C-E1F6-464A-B55D-24C96ECB1179}"/>
              </a:ext>
            </a:extLst>
          </p:cNvPr>
          <p:cNvSpPr/>
          <p:nvPr/>
        </p:nvSpPr>
        <p:spPr>
          <a:xfrm>
            <a:off x="1354967" y="1417175"/>
            <a:ext cx="347709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 </a:t>
            </a:r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0D1576-353A-4BCF-BB38-A399DBC9375C}"/>
              </a:ext>
            </a:extLst>
          </p:cNvPr>
          <p:cNvSpPr/>
          <p:nvPr/>
        </p:nvSpPr>
        <p:spPr>
          <a:xfrm>
            <a:off x="6518181" y="3332004"/>
            <a:ext cx="270678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just">
              <a:lnSpc>
                <a:spcPct val="200000"/>
              </a:lnSpc>
            </a:pPr>
            <a:r>
              <a:rPr lang="ko-KR" altLang="en-US" sz="1400" b="1" dirty="0" err="1">
                <a:latin typeface="+mn-ea"/>
              </a:rPr>
              <a:t>기본키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: PRODUCT_ID</a:t>
            </a:r>
          </a:p>
          <a:p>
            <a:pPr algn="just">
              <a:lnSpc>
                <a:spcPct val="200000"/>
              </a:lnSpc>
            </a:pPr>
            <a:r>
              <a:rPr lang="ko-KR" altLang="en-US" sz="1400" b="1" dirty="0" err="1">
                <a:latin typeface="+mn-ea"/>
              </a:rPr>
              <a:t>외래키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: SELLER_ID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96BA73-1859-44A3-9A07-AB587C99E300}"/>
              </a:ext>
            </a:extLst>
          </p:cNvPr>
          <p:cNvSpPr/>
          <p:nvPr/>
        </p:nvSpPr>
        <p:spPr>
          <a:xfrm>
            <a:off x="6129635" y="2353257"/>
            <a:ext cx="347709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OLIST_PRODUCTS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+mj-ea"/>
                <a:ea typeface="+mj-ea"/>
              </a:rPr>
              <a:t>상품의 정보 목록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7AE10-FB29-4032-B90D-17D13A40F350}"/>
              </a:ext>
            </a:extLst>
          </p:cNvPr>
          <p:cNvSpPr/>
          <p:nvPr/>
        </p:nvSpPr>
        <p:spPr>
          <a:xfrm>
            <a:off x="955011" y="5649589"/>
            <a:ext cx="270678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just">
              <a:lnSpc>
                <a:spcPct val="200000"/>
              </a:lnSpc>
            </a:pPr>
            <a:r>
              <a:rPr lang="ko-KR" altLang="en-US" sz="1400" b="1" dirty="0" err="1">
                <a:latin typeface="+mn-ea"/>
              </a:rPr>
              <a:t>기본키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: SELLER_ID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EC186F-852E-429B-BBA3-92142B28A9B8}"/>
              </a:ext>
            </a:extLst>
          </p:cNvPr>
          <p:cNvSpPr/>
          <p:nvPr/>
        </p:nvSpPr>
        <p:spPr>
          <a:xfrm>
            <a:off x="570442" y="4951216"/>
            <a:ext cx="347709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OLIST_PRODUCTS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+mj-ea"/>
                <a:ea typeface="+mj-ea"/>
              </a:rPr>
              <a:t>판매자 정보</a:t>
            </a:r>
            <a:endParaRPr lang="en-US" altLang="ko-KR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138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05DF99F-C338-45E2-A332-1B2DC9F6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40" y="1997873"/>
            <a:ext cx="4269105" cy="32461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F8F8F-3867-4E3E-AEA3-9752985F4E97}"/>
              </a:ext>
            </a:extLst>
          </p:cNvPr>
          <p:cNvSpPr txBox="1"/>
          <p:nvPr/>
        </p:nvSpPr>
        <p:spPr>
          <a:xfrm>
            <a:off x="-896457" y="1093292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윤</a:t>
            </a:r>
            <a:endParaRPr lang="en-US" altLang="ko-KR" dirty="0"/>
          </a:p>
          <a:p>
            <a:r>
              <a:rPr lang="ko-KR" altLang="en-US" dirty="0"/>
              <a:t>민</a:t>
            </a:r>
            <a:endParaRPr lang="en-US" altLang="ko-KR" dirty="0"/>
          </a:p>
          <a:p>
            <a:r>
              <a:rPr lang="ko-KR" altLang="en-US" dirty="0"/>
              <a:t>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F79BB8-83F6-4494-9DCC-3152B0B5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84" y="5282005"/>
            <a:ext cx="3267971" cy="1024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2A47DA-FD9B-4CC3-A49E-E2C01BC44F0F}"/>
              </a:ext>
            </a:extLst>
          </p:cNvPr>
          <p:cNvSpPr/>
          <p:nvPr/>
        </p:nvSpPr>
        <p:spPr>
          <a:xfrm>
            <a:off x="2641054" y="5230698"/>
            <a:ext cx="1724739" cy="1075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606145E-7A3D-4F34-8872-A2234D3C19A9}"/>
              </a:ext>
            </a:extLst>
          </p:cNvPr>
          <p:cNvCxnSpPr>
            <a:cxnSpLocks/>
          </p:cNvCxnSpPr>
          <p:nvPr/>
        </p:nvCxnSpPr>
        <p:spPr>
          <a:xfrm>
            <a:off x="4374241" y="5839403"/>
            <a:ext cx="16658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0E23EA-C5B6-4F75-BA3C-E64D9D3EEADB}"/>
              </a:ext>
            </a:extLst>
          </p:cNvPr>
          <p:cNvSpPr/>
          <p:nvPr/>
        </p:nvSpPr>
        <p:spPr>
          <a:xfrm>
            <a:off x="6040133" y="4506294"/>
            <a:ext cx="2880000" cy="1800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Ajax</a:t>
            </a:r>
            <a:r>
              <a:rPr lang="ko-KR" altLang="en-US" sz="1400" b="1" dirty="0">
                <a:latin typeface="+mn-ea"/>
              </a:rPr>
              <a:t>를 이용하여</a:t>
            </a:r>
            <a:endParaRPr lang="en-US" altLang="ko-KR" sz="1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사용자가 상품 카테고리의</a:t>
            </a:r>
            <a:endParaRPr lang="en-US" altLang="ko-KR" sz="1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Select</a:t>
            </a:r>
            <a:r>
              <a:rPr lang="ko-KR" altLang="en-US" sz="1400" b="1" dirty="0">
                <a:latin typeface="+mn-ea"/>
              </a:rPr>
              <a:t>박스를 </a:t>
            </a:r>
            <a:r>
              <a:rPr lang="ko-KR" altLang="en-US" sz="1400" b="1" dirty="0" err="1">
                <a:latin typeface="+mn-ea"/>
              </a:rPr>
              <a:t>선택시</a:t>
            </a:r>
            <a:endParaRPr lang="en-US" altLang="ko-KR" sz="1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상품번호를 출력한다</a:t>
            </a:r>
            <a:r>
              <a:rPr lang="en-US" altLang="ko-KR" sz="1400" b="1" dirty="0">
                <a:latin typeface="+mn-ea"/>
              </a:rPr>
              <a:t>.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EC5188-F5E4-4573-84E2-6DE7B8B5DF53}"/>
              </a:ext>
            </a:extLst>
          </p:cNvPr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306F5-7175-4639-BA6B-CBFD045F80A4}"/>
              </a:ext>
            </a:extLst>
          </p:cNvPr>
          <p:cNvSpPr txBox="1"/>
          <p:nvPr/>
        </p:nvSpPr>
        <p:spPr>
          <a:xfrm>
            <a:off x="1369480" y="519358"/>
            <a:ext cx="481607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웹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5D8E7E-7667-4A6A-AE0F-9E9EF702B081}"/>
              </a:ext>
            </a:extLst>
          </p:cNvPr>
          <p:cNvSpPr txBox="1"/>
          <p:nvPr/>
        </p:nvSpPr>
        <p:spPr>
          <a:xfrm>
            <a:off x="1377417" y="954793"/>
            <a:ext cx="472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Web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225CA6-3D8F-42AA-AB2F-7B7914BB750B}"/>
              </a:ext>
            </a:extLst>
          </p:cNvPr>
          <p:cNvSpPr/>
          <p:nvPr/>
        </p:nvSpPr>
        <p:spPr>
          <a:xfrm>
            <a:off x="1354967" y="1417175"/>
            <a:ext cx="347709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카테고리 상품 번호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6897D5-8F1B-48DE-AB47-FA3D363E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73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F8F8F-3867-4E3E-AEA3-9752985F4E97}"/>
              </a:ext>
            </a:extLst>
          </p:cNvPr>
          <p:cNvSpPr txBox="1"/>
          <p:nvPr/>
        </p:nvSpPr>
        <p:spPr>
          <a:xfrm>
            <a:off x="-896457" y="1093292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윤</a:t>
            </a:r>
            <a:endParaRPr lang="en-US" altLang="ko-KR" dirty="0"/>
          </a:p>
          <a:p>
            <a:r>
              <a:rPr lang="ko-KR" altLang="en-US" dirty="0"/>
              <a:t>민</a:t>
            </a:r>
            <a:endParaRPr lang="en-US" altLang="ko-KR" dirty="0"/>
          </a:p>
          <a:p>
            <a:r>
              <a:rPr lang="ko-KR" altLang="en-US" dirty="0"/>
              <a:t>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977321-824F-4712-9111-79B6459DC581}"/>
              </a:ext>
            </a:extLst>
          </p:cNvPr>
          <p:cNvSpPr/>
          <p:nvPr/>
        </p:nvSpPr>
        <p:spPr>
          <a:xfrm>
            <a:off x="5681472" y="4509454"/>
            <a:ext cx="3240000" cy="1800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사용자 페이지에서 </a:t>
            </a:r>
            <a:r>
              <a:rPr lang="ko-KR" altLang="en-US" sz="1400" b="1" dirty="0" err="1">
                <a:latin typeface="+mn-ea"/>
              </a:rPr>
              <a:t>입력받은</a:t>
            </a:r>
            <a:endParaRPr lang="en-US" altLang="ko-KR" sz="1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구매자의 위도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경도를 이용해</a:t>
            </a:r>
            <a:endParaRPr lang="en-US" altLang="ko-KR" sz="14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차량 </a:t>
            </a:r>
            <a:r>
              <a:rPr lang="ko-KR" altLang="en-US" sz="1400" b="1" dirty="0" err="1">
                <a:latin typeface="+mn-ea"/>
              </a:rPr>
              <a:t>이용시</a:t>
            </a:r>
            <a:r>
              <a:rPr lang="ko-KR" altLang="en-US" sz="1400" b="1" dirty="0">
                <a:latin typeface="+mn-ea"/>
              </a:rPr>
              <a:t> 실제 배송시간 측정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C9C0F0-16D9-4452-9C53-53AA73D9976B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76" y="2067326"/>
            <a:ext cx="4262351" cy="2039730"/>
            <a:chOff x="6350" y="1850476"/>
            <a:chExt cx="6659921" cy="318707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A70DC83-087B-483C-8D25-A1826595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" y="1850476"/>
              <a:ext cx="3407255" cy="65356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959BFDE-72A5-4F20-B2DA-95ED7D694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20" y="2511216"/>
              <a:ext cx="6632851" cy="252633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043252A-CA6E-4B93-89D4-D487CBD72801}"/>
              </a:ext>
            </a:extLst>
          </p:cNvPr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FD4FB-54AC-4D48-985E-CC70142F9DD9}"/>
              </a:ext>
            </a:extLst>
          </p:cNvPr>
          <p:cNvSpPr txBox="1"/>
          <p:nvPr/>
        </p:nvSpPr>
        <p:spPr>
          <a:xfrm>
            <a:off x="1369480" y="519358"/>
            <a:ext cx="481607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1D397-3071-4ACF-A792-F60DC8FA1050}"/>
              </a:ext>
            </a:extLst>
          </p:cNvPr>
          <p:cNvSpPr txBox="1"/>
          <p:nvPr/>
        </p:nvSpPr>
        <p:spPr>
          <a:xfrm>
            <a:off x="1377417" y="954793"/>
            <a:ext cx="472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Web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AB63DA-6819-4FB2-9924-E0BAD1919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67" y="4411403"/>
            <a:ext cx="3916075" cy="201549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EFB8E6-6E09-4293-BEB2-383BAEA8B3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158097" y="5528917"/>
            <a:ext cx="15233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FAF063-C5CF-41C8-B441-98DB0B8730D2}"/>
              </a:ext>
            </a:extLst>
          </p:cNvPr>
          <p:cNvSpPr/>
          <p:nvPr/>
        </p:nvSpPr>
        <p:spPr>
          <a:xfrm>
            <a:off x="1985168" y="5169312"/>
            <a:ext cx="2172929" cy="719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8E6C4-D9A4-4433-9C38-F462069456AD}"/>
              </a:ext>
            </a:extLst>
          </p:cNvPr>
          <p:cNvSpPr/>
          <p:nvPr/>
        </p:nvSpPr>
        <p:spPr>
          <a:xfrm>
            <a:off x="1354967" y="1417175"/>
            <a:ext cx="3477091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페이지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5B0798-9009-4E48-824C-72E6284F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32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44B69F-B38D-43FC-8EB3-04F2D0A256DE}"/>
              </a:ext>
            </a:extLst>
          </p:cNvPr>
          <p:cNvSpPr/>
          <p:nvPr/>
        </p:nvSpPr>
        <p:spPr>
          <a:xfrm>
            <a:off x="1354968" y="4153528"/>
            <a:ext cx="7200000" cy="21702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778546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73000" y="4226865"/>
            <a:ext cx="5760000" cy="2206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</a:t>
            </a: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 데이터에 관한 기존 분석 자료의 단순 직선 거리데이터를</a:t>
            </a:r>
            <a:b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크롤링한 실제 운행거리 데이터로 대체한 결과</a:t>
            </a:r>
            <a:b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선행된 연구보다 </a:t>
            </a: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R-square 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 </a:t>
            </a:r>
            <a:r>
              <a:rPr lang="ko-KR" altLang="en-US" sz="11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성능 약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12% 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endParaRPr lang="en-US" altLang="ko-KR" sz="11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거주 지역</a:t>
            </a: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‘, 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 거주 지역</a:t>
            </a: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부피</a:t>
            </a: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운행거리</a:t>
            </a: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‘, ‘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등의 변수를</a:t>
            </a:r>
            <a:b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데이터에 추가하여 </a:t>
            </a:r>
            <a:r>
              <a:rPr lang="ko-KR" altLang="en-US" sz="11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성능이 개선된 것으로 보아</a:t>
            </a:r>
            <a:b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변수들이 추후 </a:t>
            </a:r>
            <a:r>
              <a:rPr lang="ko-KR" altLang="en-US" sz="11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이커머스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기업들의 서비스 개선에 도움이 될 것으로 예상됨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143BD1-6B5C-4BFA-9002-1777EDA0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8B86B950-FCB7-4236-BCE6-5D71986B88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692848"/>
              </p:ext>
            </p:extLst>
          </p:nvPr>
        </p:nvGraphicFramePr>
        <p:xfrm>
          <a:off x="796528" y="1525511"/>
          <a:ext cx="8334376" cy="2452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1020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372427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개선사항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04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For improving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84117" y="2888796"/>
            <a:ext cx="6154858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형상관리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폴더를 자세하게 정리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분할할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출력되는 파일이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어떤 내용을 포함하고 있는지</a:t>
            </a:r>
            <a:br>
              <a:rPr lang="en-US" altLang="ko-KR" b="1" dirty="0">
                <a:solidFill>
                  <a:srgbClr val="FFFF00"/>
                </a:solidFill>
                <a:latin typeface="+mj-ea"/>
                <a:ea typeface="+mj-ea"/>
              </a:rPr>
            </a:b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명확히 기재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할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데이터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EDA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과정에서 나오는 다량의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정보들을 미리</a:t>
            </a:r>
            <a:br>
              <a:rPr lang="en-US" altLang="ko-KR" b="1" dirty="0">
                <a:solidFill>
                  <a:srgbClr val="FFFF00"/>
                </a:solidFill>
                <a:latin typeface="+mj-ea"/>
                <a:ea typeface="+mj-ea"/>
              </a:rPr>
            </a:b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정리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해 놓을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프로젝트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개발환경을 통합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할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398E60-6171-45A4-B3E8-AA3CF555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678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638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직사각형 3"/>
          <p:cNvSpPr/>
          <p:nvPr/>
        </p:nvSpPr>
        <p:spPr>
          <a:xfrm>
            <a:off x="-953795" y="0"/>
            <a:ext cx="12237081" cy="6858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18" name="TextBox 17"/>
          <p:cNvSpPr txBox="1"/>
          <p:nvPr/>
        </p:nvSpPr>
        <p:spPr>
          <a:xfrm>
            <a:off x="3848178" y="2882696"/>
            <a:ext cx="203164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spc="-122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Q &amp; A</a:t>
            </a:r>
            <a:endParaRPr lang="ko-KR" altLang="en-US" sz="6500" b="1" spc="-122" dirty="0">
              <a:solidFill>
                <a:schemeClr val="bg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57F490-270A-4B35-9CA2-C21808D9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0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702" y="525309"/>
            <a:ext cx="649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Introduction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17648" y="2269890"/>
            <a:ext cx="6480000" cy="2160000"/>
            <a:chOff x="1717648" y="2346804"/>
            <a:chExt cx="6480000" cy="2160000"/>
          </a:xfrm>
        </p:grpSpPr>
        <p:sp>
          <p:nvSpPr>
            <p:cNvPr id="17" name="직사각형 16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600" dirty="0">
                  <a:solidFill>
                    <a:srgbClr val="FFFFFF"/>
                  </a:solidFill>
                </a:rPr>
                <a:t>New Braz</a:t>
              </a:r>
              <a:r>
                <a:rPr lang="en-US" altLang="ko-KR" sz="1600" dirty="0"/>
                <a:t>ilian Unicorn: </a:t>
              </a:r>
              <a:r>
                <a:rPr lang="en-US" altLang="ko-KR" sz="1600" dirty="0" err="1"/>
                <a:t>Olist</a:t>
              </a:r>
              <a:r>
                <a:rPr lang="en-US" altLang="ko-KR" sz="1600" dirty="0"/>
                <a:t> Joins The Club With A Valuation of US$1.5 billion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https://contxto.com/en/brazil/new-brazilian-unicorn-olist-joins-the-club-with-a-valuation-of-us1-5-billion/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sz="1600" dirty="0" err="1"/>
                <a:t>Olist</a:t>
              </a:r>
              <a:r>
                <a:rPr lang="en-US" altLang="ko-KR" sz="1600" dirty="0"/>
                <a:t> Acquired </a:t>
              </a:r>
              <a:r>
                <a:rPr lang="en-US" altLang="ko-KR" sz="1600" dirty="0" err="1"/>
                <a:t>Pax</a:t>
              </a:r>
              <a:r>
                <a:rPr lang="en-US" altLang="ko-KR" sz="1600" dirty="0"/>
                <a:t>, specialized in logistics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https://olist.com/pt-br/sobre-nos/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723698" y="1581380"/>
            <a:ext cx="5489003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브라질 </a:t>
            </a:r>
            <a:r>
              <a:rPr lang="en-US" altLang="ko-KR" sz="2000" b="1" dirty="0">
                <a:solidFill>
                  <a:srgbClr val="404040"/>
                </a:solidFill>
              </a:rPr>
              <a:t>e-commerce platform</a:t>
            </a:r>
            <a:r>
              <a:rPr lang="ko-KR" altLang="en-US" sz="2000" b="1" dirty="0">
                <a:solidFill>
                  <a:srgbClr val="404040"/>
                </a:solidFill>
              </a:rPr>
              <a:t>시장의 </a:t>
            </a:r>
            <a:r>
              <a:rPr lang="ko-KR" altLang="en-US" sz="2000" b="1" dirty="0" err="1">
                <a:solidFill>
                  <a:srgbClr val="404040"/>
                </a:solidFill>
              </a:rPr>
              <a:t>유니콘</a:t>
            </a:r>
            <a:r>
              <a:rPr lang="ko-KR" altLang="en-US" sz="2000" b="1" dirty="0">
                <a:solidFill>
                  <a:srgbClr val="404040"/>
                </a:solidFill>
              </a:rPr>
              <a:t> 기업</a:t>
            </a:r>
            <a:endParaRPr lang="en-US" altLang="ko-KR" sz="2000" b="1" dirty="0">
              <a:solidFill>
                <a:srgbClr val="40404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1996" y="1257430"/>
            <a:ext cx="1091004" cy="920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err="1">
                <a:solidFill>
                  <a:srgbClr val="0C29D0"/>
                </a:solidFill>
              </a:rPr>
              <a:t>olist</a:t>
            </a:r>
            <a:endParaRPr lang="ko-KR" altLang="en-US" sz="4000" b="1" dirty="0">
              <a:solidFill>
                <a:srgbClr val="0C29D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13000" y="4429890"/>
            <a:ext cx="6480000" cy="2160000"/>
            <a:chOff x="1717648" y="2346804"/>
            <a:chExt cx="6480000" cy="2160000"/>
          </a:xfrm>
        </p:grpSpPr>
        <p:sp>
          <p:nvSpPr>
            <p:cNvPr id="21" name="직사각형 20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404040"/>
                  </a:solidFill>
                </a:rPr>
                <a:t>2007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 브라질 파라나 주의 쿠리치바에서 장인들의 작품을 보여주기 위한 공간으로 시작한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Solidarium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은 점차 영역을 확장해 </a:t>
              </a:r>
              <a:r>
                <a:rPr lang="en-US" altLang="ko-KR" sz="1000" dirty="0">
                  <a:solidFill>
                    <a:srgbClr val="404040"/>
                  </a:solidFill>
                </a:rPr>
                <a:t>2015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</a:t>
              </a:r>
              <a:r>
                <a:rPr lang="en-US" altLang="ko-KR" sz="1000" dirty="0">
                  <a:solidFill>
                    <a:srgbClr val="404040"/>
                  </a:solidFill>
                </a:rPr>
                <a:t>,</a:t>
              </a:r>
              <a:r>
                <a:rPr lang="ko-KR" altLang="en-US" sz="1000" dirty="0">
                  <a:solidFill>
                    <a:srgbClr val="40404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라는 새로운 이름의 </a:t>
              </a:r>
              <a:r>
                <a:rPr lang="en-US" altLang="ko-KR" sz="1000" dirty="0">
                  <a:solidFill>
                    <a:srgbClr val="404040"/>
                  </a:solidFill>
                </a:rPr>
                <a:t>e-commerce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platfor</a:t>
              </a:r>
              <a:r>
                <a:rPr lang="ko-KR" altLang="en-US" sz="1000" dirty="0">
                  <a:solidFill>
                    <a:srgbClr val="404040"/>
                  </a:solidFill>
                </a:rPr>
                <a:t>으로 새 출발을 하게 된다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04040"/>
                  </a:solidFill>
                </a:rPr>
                <a:t>코로나를 비롯한 여러 악재로 인한 브라질의 경제 침체에도 불구하고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는 웰링턴 매니지먼트가 주도하는 </a:t>
              </a:r>
              <a:r>
                <a:rPr lang="en-US" altLang="ko-KR" sz="1000" dirty="0">
                  <a:solidFill>
                    <a:srgbClr val="404040"/>
                  </a:solidFill>
                </a:rPr>
                <a:t>Series E</a:t>
              </a:r>
              <a:r>
                <a:rPr lang="ko-KR" altLang="en-US" sz="1000" dirty="0">
                  <a:solidFill>
                    <a:srgbClr val="404040"/>
                  </a:solidFill>
                </a:rPr>
                <a:t>에서 소프트뱅크</a:t>
              </a:r>
              <a:r>
                <a:rPr lang="en-US" altLang="ko-KR" sz="1000" dirty="0">
                  <a:solidFill>
                    <a:srgbClr val="404040"/>
                  </a:solidFill>
                </a:rPr>
                <a:t>,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골드만 삭스 등의 투자자들로부터 </a:t>
              </a:r>
              <a:r>
                <a:rPr lang="en-US" altLang="ko-KR" sz="1000" dirty="0">
                  <a:solidFill>
                    <a:srgbClr val="404040"/>
                  </a:solidFill>
                </a:rPr>
                <a:t>$186million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의 투자금 유치에 성공하면서 기업가치 </a:t>
              </a:r>
              <a:r>
                <a:rPr lang="en-US" altLang="ko-KR" sz="1000" dirty="0">
                  <a:solidFill>
                    <a:srgbClr val="404040"/>
                  </a:solidFill>
                </a:rPr>
                <a:t>$1.5billion(</a:t>
              </a:r>
              <a:r>
                <a:rPr lang="ko-KR" altLang="en-US" sz="1000" dirty="0">
                  <a:solidFill>
                    <a:srgbClr val="404040"/>
                  </a:solidFill>
                </a:rPr>
                <a:t>한화 약 </a:t>
              </a:r>
              <a:r>
                <a:rPr lang="en-US" altLang="ko-KR" sz="1000" dirty="0">
                  <a:solidFill>
                    <a:srgbClr val="404040"/>
                  </a:solidFill>
                </a:rPr>
                <a:t>1</a:t>
              </a:r>
              <a:r>
                <a:rPr lang="ko-KR" altLang="en-US" sz="1000" dirty="0">
                  <a:solidFill>
                    <a:srgbClr val="404040"/>
                  </a:solidFill>
                </a:rPr>
                <a:t>조 </a:t>
              </a:r>
              <a:r>
                <a:rPr lang="en-US" altLang="ko-KR" sz="1000" dirty="0">
                  <a:solidFill>
                    <a:srgbClr val="404040"/>
                  </a:solidFill>
                </a:rPr>
                <a:t>8</a:t>
              </a:r>
              <a:r>
                <a:rPr lang="ko-KR" altLang="en-US" sz="1000" dirty="0">
                  <a:solidFill>
                    <a:srgbClr val="404040"/>
                  </a:solidFill>
                </a:rPr>
                <a:t>천억 원</a:t>
              </a:r>
              <a:r>
                <a:rPr lang="en-US" altLang="ko-KR" sz="1000" dirty="0">
                  <a:solidFill>
                    <a:srgbClr val="404040"/>
                  </a:solidFill>
                </a:rPr>
                <a:t>)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의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유니콘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기업으로 급부상했다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는 </a:t>
              </a:r>
              <a:r>
                <a:rPr lang="en-US" altLang="ko-KR" sz="1000" dirty="0">
                  <a:solidFill>
                    <a:srgbClr val="404040"/>
                  </a:solidFill>
                </a:rPr>
                <a:t>2020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 물류운송기업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pax</a:t>
              </a:r>
              <a:r>
                <a:rPr lang="ko-KR" altLang="en-US" sz="1000" dirty="0">
                  <a:solidFill>
                    <a:srgbClr val="404040"/>
                  </a:solidFill>
                </a:rPr>
                <a:t>를 인수하여 배송 역량 강화와 경쟁력 제고를  위해 노력하고 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 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이번 프로젝트에서는 소비자의 편의 증진을 위한 </a:t>
              </a:r>
              <a:r>
                <a:rPr lang="ko-KR" altLang="en-US" sz="1000" dirty="0">
                  <a:solidFill>
                    <a:srgbClr val="FF0000"/>
                  </a:solidFill>
                </a:rPr>
                <a:t>배송시간 예측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을 목표로 하고 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03" y="3340951"/>
            <a:ext cx="1151522" cy="108893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DDFF16-52A0-4B09-AF80-CDA10015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4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075487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일정표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22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Schedule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60325" y="1990948"/>
            <a:ext cx="7200000" cy="43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42E2A1-7E6C-4087-BDDF-99DD0546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57074"/>
              </p:ext>
            </p:extLst>
          </p:nvPr>
        </p:nvGraphicFramePr>
        <p:xfrm>
          <a:off x="10132494" y="1990948"/>
          <a:ext cx="6907341" cy="3833051"/>
        </p:xfrm>
        <a:graphic>
          <a:graphicData uri="http://schemas.openxmlformats.org/drawingml/2006/table">
            <a:tbl>
              <a:tblPr/>
              <a:tblGrid>
                <a:gridCol w="258894">
                  <a:extLst>
                    <a:ext uri="{9D8B030D-6E8A-4147-A177-3AD203B41FA5}">
                      <a16:colId xmlns:a16="http://schemas.microsoft.com/office/drawing/2014/main" val="2544633354"/>
                    </a:ext>
                  </a:extLst>
                </a:gridCol>
                <a:gridCol w="478138">
                  <a:extLst>
                    <a:ext uri="{9D8B030D-6E8A-4147-A177-3AD203B41FA5}">
                      <a16:colId xmlns:a16="http://schemas.microsoft.com/office/drawing/2014/main" val="1768266066"/>
                    </a:ext>
                  </a:extLst>
                </a:gridCol>
                <a:gridCol w="332363">
                  <a:extLst>
                    <a:ext uri="{9D8B030D-6E8A-4147-A177-3AD203B41FA5}">
                      <a16:colId xmlns:a16="http://schemas.microsoft.com/office/drawing/2014/main" val="4276566079"/>
                    </a:ext>
                  </a:extLst>
                </a:gridCol>
                <a:gridCol w="853957">
                  <a:extLst>
                    <a:ext uri="{9D8B030D-6E8A-4147-A177-3AD203B41FA5}">
                      <a16:colId xmlns:a16="http://schemas.microsoft.com/office/drawing/2014/main" val="3511094134"/>
                    </a:ext>
                  </a:extLst>
                </a:gridCol>
                <a:gridCol w="1070258">
                  <a:extLst>
                    <a:ext uri="{9D8B030D-6E8A-4147-A177-3AD203B41FA5}">
                      <a16:colId xmlns:a16="http://schemas.microsoft.com/office/drawing/2014/main" val="345066024"/>
                    </a:ext>
                  </a:extLst>
                </a:gridCol>
                <a:gridCol w="332363">
                  <a:extLst>
                    <a:ext uri="{9D8B030D-6E8A-4147-A177-3AD203B41FA5}">
                      <a16:colId xmlns:a16="http://schemas.microsoft.com/office/drawing/2014/main" val="2807260834"/>
                    </a:ext>
                  </a:extLst>
                </a:gridCol>
                <a:gridCol w="304377">
                  <a:extLst>
                    <a:ext uri="{9D8B030D-6E8A-4147-A177-3AD203B41FA5}">
                      <a16:colId xmlns:a16="http://schemas.microsoft.com/office/drawing/2014/main" val="510832988"/>
                    </a:ext>
                  </a:extLst>
                </a:gridCol>
                <a:gridCol w="874641">
                  <a:extLst>
                    <a:ext uri="{9D8B030D-6E8A-4147-A177-3AD203B41FA5}">
                      <a16:colId xmlns:a16="http://schemas.microsoft.com/office/drawing/2014/main" val="4199109879"/>
                    </a:ext>
                  </a:extLst>
                </a:gridCol>
                <a:gridCol w="827995">
                  <a:extLst>
                    <a:ext uri="{9D8B030D-6E8A-4147-A177-3AD203B41FA5}">
                      <a16:colId xmlns:a16="http://schemas.microsoft.com/office/drawing/2014/main" val="212382774"/>
                    </a:ext>
                  </a:extLst>
                </a:gridCol>
                <a:gridCol w="845487">
                  <a:extLst>
                    <a:ext uri="{9D8B030D-6E8A-4147-A177-3AD203B41FA5}">
                      <a16:colId xmlns:a16="http://schemas.microsoft.com/office/drawing/2014/main" val="1368383260"/>
                    </a:ext>
                  </a:extLst>
                </a:gridCol>
                <a:gridCol w="728868">
                  <a:extLst>
                    <a:ext uri="{9D8B030D-6E8A-4147-A177-3AD203B41FA5}">
                      <a16:colId xmlns:a16="http://schemas.microsoft.com/office/drawing/2014/main" val="3702713726"/>
                    </a:ext>
                  </a:extLst>
                </a:gridCol>
              </a:tblGrid>
              <a:tr h="12705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373994"/>
                  </a:ext>
                </a:extLst>
              </a:tr>
              <a:tr h="24021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2021-12-23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2021-12-24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2021-12-26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2021-12-27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2021-12-28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2021-12-29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2021-12-30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213615"/>
                  </a:ext>
                </a:extLst>
              </a:tr>
              <a:tr h="3855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확립화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 데이터 분석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단위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한일 정리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할일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분배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정보 총합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 처리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플라스크 구현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가동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83033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담당기능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확립화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제품관점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olist_order_items_dataset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olist_order_payments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_dataset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olist_orders_dataset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olist_products_dataset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오더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아이템즈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데이터셋에서 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프라이스 컬럼 이상함을 확인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시간구하는크롤링 코드 작성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이상치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결측치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좌표정보로 실제 지형에 맞는 거리 계산 방법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배송시작부터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배송완료까지의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컬럼으로 배송시간 계산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모형 공부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전처리단계의 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원핫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인코딩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코드 다시 작성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파생변수 추가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크롤링한 변수 추가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결과값 확인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필요한 자료 정리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시연영상 제작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02778"/>
                  </a:ext>
                </a:extLst>
              </a:tr>
              <a:tr h="6352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김강현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77252"/>
                  </a:ext>
                </a:extLst>
              </a:tr>
              <a:tr h="5914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이힘찬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items_dataset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orders_dataset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products_dataset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조인하여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구매랑확인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제거해야하는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셀러내용 제거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공부해야되는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공유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22625"/>
                  </a:ext>
                </a:extLst>
              </a:tr>
              <a:tr h="3576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윤민우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워드클라우드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olist_order_reviews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_dataset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 클라우드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언어번역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 클라우드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EDA,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주제에 맞게 필요한 코드 학습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플라스크로 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화면 구현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들어갈 값 추출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31096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임윤정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내용분석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개인사정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olist_customers_dataset</a:t>
                      </a:r>
                      <a:b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olist_sellers_dataset</a:t>
                      </a:r>
                      <a:b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olist_sellers_dataset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커스터머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셀러 지역 카운트확인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합치는거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지도에 시각화공부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데이터병합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zip_code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평균화작업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구현된 화면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 필요한 값을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75466"/>
                  </a:ext>
                </a:extLst>
              </a:tr>
              <a:tr h="5082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김주성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kaggle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시각화 자료 공부해서 데이터셋에 적용할 방법 모색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상관분석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요일별배송시간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주문량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초안및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템플릿 결정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77441"/>
                  </a:ext>
                </a:extLst>
              </a:tr>
              <a:tr h="3811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기타메모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★날짜별 데이터가 많지않아서 주제변경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수요예측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배송기간확인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★거리를 구하는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★완성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0024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113C71-8AEF-44C7-B268-355E1A09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31E4E0-A7B3-4B03-9948-A47D0627E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264090"/>
              </p:ext>
            </p:extLst>
          </p:nvPr>
        </p:nvGraphicFramePr>
        <p:xfrm>
          <a:off x="1725283" y="2708695"/>
          <a:ext cx="6461183" cy="2889851"/>
        </p:xfrm>
        <a:graphic>
          <a:graphicData uri="http://schemas.openxmlformats.org/drawingml/2006/table">
            <a:tbl>
              <a:tblPr/>
              <a:tblGrid>
                <a:gridCol w="1276283">
                  <a:extLst>
                    <a:ext uri="{9D8B030D-6E8A-4147-A177-3AD203B41FA5}">
                      <a16:colId xmlns:a16="http://schemas.microsoft.com/office/drawing/2014/main" val="99341290"/>
                    </a:ext>
                  </a:extLst>
                </a:gridCol>
                <a:gridCol w="740700">
                  <a:extLst>
                    <a:ext uri="{9D8B030D-6E8A-4147-A177-3AD203B41FA5}">
                      <a16:colId xmlns:a16="http://schemas.microsoft.com/office/drawing/2014/main" val="1246054791"/>
                    </a:ext>
                  </a:extLst>
                </a:gridCol>
                <a:gridCol w="740700">
                  <a:extLst>
                    <a:ext uri="{9D8B030D-6E8A-4147-A177-3AD203B41FA5}">
                      <a16:colId xmlns:a16="http://schemas.microsoft.com/office/drawing/2014/main" val="1097972372"/>
                    </a:ext>
                  </a:extLst>
                </a:gridCol>
                <a:gridCol w="740700">
                  <a:extLst>
                    <a:ext uri="{9D8B030D-6E8A-4147-A177-3AD203B41FA5}">
                      <a16:colId xmlns:a16="http://schemas.microsoft.com/office/drawing/2014/main" val="3817796587"/>
                    </a:ext>
                  </a:extLst>
                </a:gridCol>
                <a:gridCol w="740700">
                  <a:extLst>
                    <a:ext uri="{9D8B030D-6E8A-4147-A177-3AD203B41FA5}">
                      <a16:colId xmlns:a16="http://schemas.microsoft.com/office/drawing/2014/main" val="2504394540"/>
                    </a:ext>
                  </a:extLst>
                </a:gridCol>
                <a:gridCol w="740700">
                  <a:extLst>
                    <a:ext uri="{9D8B030D-6E8A-4147-A177-3AD203B41FA5}">
                      <a16:colId xmlns:a16="http://schemas.microsoft.com/office/drawing/2014/main" val="388841498"/>
                    </a:ext>
                  </a:extLst>
                </a:gridCol>
                <a:gridCol w="740700">
                  <a:extLst>
                    <a:ext uri="{9D8B030D-6E8A-4147-A177-3AD203B41FA5}">
                      <a16:colId xmlns:a16="http://schemas.microsoft.com/office/drawing/2014/main" val="1856429342"/>
                    </a:ext>
                  </a:extLst>
                </a:gridCol>
                <a:gridCol w="740700">
                  <a:extLst>
                    <a:ext uri="{9D8B030D-6E8A-4147-A177-3AD203B41FA5}">
                      <a16:colId xmlns:a16="http://schemas.microsoft.com/office/drawing/2014/main" val="926246097"/>
                    </a:ext>
                  </a:extLst>
                </a:gridCol>
              </a:tblGrid>
              <a:tr h="37208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02689"/>
                  </a:ext>
                </a:extLst>
              </a:tr>
              <a:tr h="3596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</a:t>
                      </a: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957686"/>
                  </a:ext>
                </a:extLst>
              </a:tr>
              <a:tr h="3596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</a:t>
                      </a: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702216"/>
                  </a:ext>
                </a:extLst>
              </a:tr>
              <a:tr h="3596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 처리</a:t>
                      </a: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864930"/>
                  </a:ext>
                </a:extLst>
              </a:tr>
              <a:tr h="3596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07507"/>
                  </a:ext>
                </a:extLst>
              </a:tr>
              <a:tr h="3596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구현</a:t>
                      </a: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230354"/>
                  </a:ext>
                </a:extLst>
              </a:tr>
              <a:tr h="3596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960481"/>
                  </a:ext>
                </a:extLst>
              </a:tr>
              <a:tr h="3596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발표날</a:t>
                      </a: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1201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D5D4C9-9B2F-4F86-931F-89BADC3AB08B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777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548133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분석 및 개발 환경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2062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Analysis &amp; Development Tools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23757" y="1993900"/>
            <a:ext cx="6480000" cy="43200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51258" y="2140774"/>
            <a:ext cx="288000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lt1"/>
                </a:solidFill>
              </a:rPr>
              <a:t>개발 도구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52828" y="2361396"/>
            <a:ext cx="2880000" cy="2160000"/>
          </a:xfrm>
          <a:prstGeom prst="rect">
            <a:avLst/>
          </a:prstGeom>
          <a:noFill/>
        </p:spPr>
        <p:txBody>
          <a:bodyPr wrap="square" lIns="720000" rIns="90000" rtlCol="0" anchor="ctr" anchorCtr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Vscode</a:t>
            </a:r>
            <a:r>
              <a:rPr lang="en-US" altLang="ko-KR" sz="1100" b="1" dirty="0">
                <a:solidFill>
                  <a:schemeClr val="lt1"/>
                </a:solidFill>
              </a:rPr>
              <a:t> 1.63.2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Python 3.9.7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Jupyter</a:t>
            </a:r>
            <a:r>
              <a:rPr lang="en-US" altLang="ko-KR" sz="1100" b="1" dirty="0">
                <a:solidFill>
                  <a:schemeClr val="lt1"/>
                </a:solidFill>
              </a:rPr>
              <a:t> notebook 6.4.5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Sqlite</a:t>
            </a:r>
            <a:r>
              <a:rPr lang="en-US" altLang="ko-KR" sz="1100" b="1" dirty="0">
                <a:solidFill>
                  <a:schemeClr val="lt1"/>
                </a:solidFill>
              </a:rPr>
              <a:t> 3.12.2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ANACONDA 2.1.1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ATOM 9.4.4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BA7B4F-7B6F-4C14-AC25-F0CD5187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9E73FF-44E6-4C38-A103-02BEC1215549}"/>
              </a:ext>
            </a:extLst>
          </p:cNvPr>
          <p:cNvSpPr/>
          <p:nvPr/>
        </p:nvSpPr>
        <p:spPr>
          <a:xfrm>
            <a:off x="-1559859" y="2074433"/>
            <a:ext cx="1308847" cy="40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임윤정</a:t>
            </a:r>
            <a:endParaRPr lang="en-US" altLang="ko-KR" dirty="0"/>
          </a:p>
          <a:p>
            <a:pPr algn="ctr"/>
            <a:r>
              <a:rPr lang="ko-KR" altLang="en-US" dirty="0"/>
              <a:t>라이브러리 합침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F3FC41-1AED-4DE4-A31A-9266129DD936}"/>
              </a:ext>
            </a:extLst>
          </p:cNvPr>
          <p:cNvSpPr txBox="1"/>
          <p:nvPr/>
        </p:nvSpPr>
        <p:spPr>
          <a:xfrm>
            <a:off x="1359240" y="4747273"/>
            <a:ext cx="288000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사용도구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9CD615-22AC-4BBF-BCC1-DE66E63BE1A7}"/>
              </a:ext>
            </a:extLst>
          </p:cNvPr>
          <p:cNvSpPr txBox="1"/>
          <p:nvPr/>
        </p:nvSpPr>
        <p:spPr>
          <a:xfrm>
            <a:off x="4921361" y="2307174"/>
            <a:ext cx="2219224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라이브러리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85B24-B3BB-46CA-AF6C-B6CA8FE5422B}"/>
              </a:ext>
            </a:extLst>
          </p:cNvPr>
          <p:cNvSpPr txBox="1"/>
          <p:nvPr/>
        </p:nvSpPr>
        <p:spPr>
          <a:xfrm>
            <a:off x="1353831" y="5227483"/>
            <a:ext cx="2880000" cy="1080000"/>
          </a:xfrm>
          <a:prstGeom prst="rect">
            <a:avLst/>
          </a:prstGeom>
          <a:noFill/>
        </p:spPr>
        <p:txBody>
          <a:bodyPr wrap="square" lIns="720000" rIns="90000" rtlCol="0" anchor="ctr" anchorCtr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Github</a:t>
            </a:r>
            <a:endParaRPr lang="en-US" altLang="ko-KR" sz="1100" b="1" dirty="0">
              <a:solidFill>
                <a:schemeClr val="l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KakaoTalk</a:t>
            </a:r>
            <a:r>
              <a:rPr lang="en-US" altLang="ko-KR" sz="1100" b="1" dirty="0">
                <a:solidFill>
                  <a:schemeClr val="lt1"/>
                </a:solidFill>
              </a:rPr>
              <a:t> 3.3.6.2992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Excel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D1B8C3-571B-435B-9C9B-557BDF56C952}"/>
              </a:ext>
            </a:extLst>
          </p:cNvPr>
          <p:cNvSpPr txBox="1"/>
          <p:nvPr/>
        </p:nvSpPr>
        <p:spPr>
          <a:xfrm>
            <a:off x="4012523" y="2843026"/>
            <a:ext cx="3960000" cy="2880000"/>
          </a:xfrm>
          <a:prstGeom prst="rect">
            <a:avLst/>
          </a:prstGeom>
          <a:noFill/>
        </p:spPr>
        <p:txBody>
          <a:bodyPr wrap="square" lIns="540000" numCol="2" spcCol="360000" rtlCol="0" anchor="t" anchorCtr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pandas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numpy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datetime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train_test_split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Pipeline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ColumnTransformer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StandardScaler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XGBRegressor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MultiLabelBinarizer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matplotlib.pyplot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seaborn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BeautifulSoup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webdriver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WordCloud</a:t>
            </a:r>
            <a:endParaRPr lang="en-US" altLang="ko-KR" sz="1200" b="1" dirty="0">
              <a:solidFill>
                <a:schemeClr val="l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A80F10-29FA-40F3-93E4-F1F2FE6644BE}"/>
              </a:ext>
            </a:extLst>
          </p:cNvPr>
          <p:cNvCxnSpPr>
            <a:cxnSpLocks/>
          </p:cNvCxnSpPr>
          <p:nvPr/>
        </p:nvCxnSpPr>
        <p:spPr>
          <a:xfrm flipV="1">
            <a:off x="4239240" y="1993900"/>
            <a:ext cx="0" cy="43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854CBD-D375-4D93-B8EC-559B382FB8E7}"/>
              </a:ext>
            </a:extLst>
          </p:cNvPr>
          <p:cNvCxnSpPr>
            <a:cxnSpLocks/>
          </p:cNvCxnSpPr>
          <p:nvPr/>
        </p:nvCxnSpPr>
        <p:spPr>
          <a:xfrm>
            <a:off x="1703692" y="4592005"/>
            <a:ext cx="25355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8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4953000" y="1326356"/>
            <a:ext cx="4953000" cy="55316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669368" cy="842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분석방법론</a:t>
            </a:r>
            <a:endParaRPr lang="en-US" altLang="ko-KR" sz="2438" spc="-122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69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Analytical Methodology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6223" y="2402920"/>
            <a:ext cx="4293736" cy="3525771"/>
            <a:chOff x="299131" y="2305022"/>
            <a:chExt cx="4293736" cy="352577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C5A2B9-1E9F-4690-B8E5-237FBD784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43" y="2713678"/>
              <a:ext cx="3495113" cy="3117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CC7A07-B382-4EF3-B8DC-30DCB646960E}"/>
                </a:ext>
              </a:extLst>
            </p:cNvPr>
            <p:cNvSpPr txBox="1"/>
            <p:nvPr/>
          </p:nvSpPr>
          <p:spPr>
            <a:xfrm>
              <a:off x="299131" y="2305022"/>
              <a:ext cx="4293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CRISP-DM </a:t>
              </a:r>
              <a:r>
                <a:rPr lang="ko-KR" altLang="en-US" sz="20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방법론</a:t>
              </a:r>
              <a:r>
                <a:rPr lang="en-US" altLang="ko-KR" sz="20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CFECF7-74F9-408A-A2C3-60F8A243D923}"/>
              </a:ext>
            </a:extLst>
          </p:cNvPr>
          <p:cNvSpPr txBox="1"/>
          <p:nvPr/>
        </p:nvSpPr>
        <p:spPr>
          <a:xfrm>
            <a:off x="5274179" y="1553021"/>
            <a:ext cx="43106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fontAlgn="base">
              <a:lnSpc>
                <a:spcPct val="150000"/>
              </a:lnSpc>
              <a:buAutoNum type="arabicParenR"/>
            </a:pP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업무 이해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관점에서 프로젝트의 목적과 요구사항을 이해하기 위한 단계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분석을 위한 문제정의</a:t>
            </a:r>
            <a:endParaRPr lang="en-US" altLang="ko-KR" sz="12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이해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수집하고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속성을 이해하기 위한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품질에 대한 문제점을 인식하고 인사이트를 발견하는 단계</a:t>
            </a:r>
            <a:endParaRPr lang="en-US" altLang="ko-KR" sz="105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준비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 기법에 적합한 데이터를 편성하는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선택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 등</a:t>
            </a:r>
            <a:endParaRPr lang="ko-KR" altLang="en-US" sz="12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모델링 기법과 알고리즘을 선택하고 모델링에 사용되는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파라미터들을 최적화하는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평가하고 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over fitting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되었는지 확인</a:t>
            </a:r>
            <a:endParaRPr lang="en-US" altLang="ko-KR" sz="105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endParaRPr lang="en-US" altLang="ko-KR" sz="1400" b="1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모델링 결과가 프로젝트 목적에 부합하는지를 평가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모델링 과정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분석결과등을 평가</a:t>
            </a:r>
            <a:endParaRPr lang="en-US" altLang="ko-KR" sz="105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전개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완성된 모델을 실 업무에 적용하기 위한 계획을 수립하는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모니터링과 모델의 유지보수 계획 마련</a:t>
            </a:r>
            <a:endParaRPr lang="ko-KR" altLang="en-US" sz="16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05B4F7-BA52-4843-BCD6-7FCC8165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62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860448" cy="790750"/>
              <a:chOff x="471977" y="2691080"/>
              <a:chExt cx="3860448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100100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Data Handling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3100100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Data Handling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719562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64A616-6DBE-4896-9B67-DFF83735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4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9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1314</TotalTime>
  <Words>4983</Words>
  <Application>Microsoft Office PowerPoint</Application>
  <PresentationFormat>A4 용지(210x297mm)</PresentationFormat>
  <Paragraphs>2010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Inter</vt:lpstr>
      <vt:lpstr>맑은 고딕</vt:lpstr>
      <vt:lpstr>Arial</vt:lpstr>
      <vt:lpstr>Calibri</vt:lpstr>
      <vt:lpstr>Calibri Light</vt:lpstr>
      <vt:lpstr>Consolas</vt:lpstr>
      <vt:lpstr>Segoe UI</vt:lpstr>
      <vt:lpstr>Wingdings</vt:lpstr>
      <vt:lpstr>Office 테마</vt:lpstr>
      <vt:lpstr>머신러닝 프로젝트 배송시간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r2com</dc:creator>
  <cp:lastModifiedBy>LIM YOONJUNG</cp:lastModifiedBy>
  <cp:revision>134</cp:revision>
  <dcterms:created xsi:type="dcterms:W3CDTF">2021-12-29T02:29:52Z</dcterms:created>
  <dcterms:modified xsi:type="dcterms:W3CDTF">2022-02-07T00:15:27Z</dcterms:modified>
</cp:coreProperties>
</file>